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sldIdLst>
    <p:sldId id="256" r:id="rId2"/>
    <p:sldId id="257" r:id="rId3"/>
    <p:sldId id="278" r:id="rId4"/>
    <p:sldId id="258" r:id="rId5"/>
    <p:sldId id="279" r:id="rId6"/>
    <p:sldId id="280" r:id="rId7"/>
    <p:sldId id="281" r:id="rId8"/>
    <p:sldId id="262" r:id="rId9"/>
    <p:sldId id="263" r:id="rId10"/>
    <p:sldId id="266" r:id="rId11"/>
    <p:sldId id="283" r:id="rId12"/>
    <p:sldId id="284" r:id="rId13"/>
    <p:sldId id="285" r:id="rId14"/>
    <p:sldId id="265" r:id="rId15"/>
    <p:sldId id="269" r:id="rId16"/>
    <p:sldId id="267" r:id="rId17"/>
    <p:sldId id="287" r:id="rId18"/>
    <p:sldId id="268" r:id="rId19"/>
    <p:sldId id="286" r:id="rId20"/>
    <p:sldId id="270" r:id="rId21"/>
    <p:sldId id="271" r:id="rId22"/>
    <p:sldId id="272" r:id="rId23"/>
    <p:sldId id="274" r:id="rId24"/>
    <p:sldId id="276" r:id="rId25"/>
    <p:sldId id="288"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02" autoAdjust="0"/>
    <p:restoredTop sz="94683" autoAdjust="0"/>
  </p:normalViewPr>
  <p:slideViewPr>
    <p:cSldViewPr>
      <p:cViewPr varScale="1">
        <p:scale>
          <a:sx n="63" d="100"/>
          <a:sy n="63" d="100"/>
        </p:scale>
        <p:origin x="1712" y="52"/>
      </p:cViewPr>
      <p:guideLst>
        <p:guide orient="horz" pos="2160"/>
        <p:guide pos="2880"/>
      </p:guideLst>
    </p:cSldViewPr>
  </p:slideViewPr>
  <p:notesTextViewPr>
    <p:cViewPr>
      <p:scale>
        <a:sx n="1" d="1"/>
        <a:sy n="1" d="1"/>
      </p:scale>
      <p:origin x="0" y="0"/>
    </p:cViewPr>
  </p:notesTextViewPr>
  <p:sorterViewPr>
    <p:cViewPr>
      <p:scale>
        <a:sx n="100" d="100"/>
        <a:sy n="100" d="100"/>
      </p:scale>
      <p:origin x="0" y="-1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CE559-DF92-477F-B95B-DF69A6486F1B}" type="datetimeFigureOut">
              <a:rPr kumimoji="1" lang="ja-JP" altLang="en-US" smtClean="0"/>
              <a:t>2018/11/14</a:t>
            </a:fld>
            <a:endParaRPr kumimoji="1" lang="ja-JP" altLang="en-US" dirty="0"/>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6F2A5-2D3A-47B0-84FD-7FC05A1312BD}" type="slidenum">
              <a:rPr kumimoji="1" lang="ja-JP" altLang="en-US" smtClean="0"/>
              <a:t>‹#›</a:t>
            </a:fld>
            <a:endParaRPr kumimoji="1" lang="ja-JP" altLang="en-US" dirty="0"/>
          </a:p>
        </p:txBody>
      </p:sp>
    </p:spTree>
    <p:extLst>
      <p:ext uri="{BB962C8B-B14F-4D97-AF65-F5344CB8AC3E}">
        <p14:creationId xmlns:p14="http://schemas.microsoft.com/office/powerpoint/2010/main" val="42580905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zh-TW" altLang="en-US"/>
              <a:t>按一下以編輯母片標題樣式</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7" name="Date Placeholder 6"/>
          <p:cNvSpPr>
            <a:spLocks noGrp="1"/>
          </p:cNvSpPr>
          <p:nvPr>
            <p:ph type="dt" sz="half" idx="10"/>
          </p:nvPr>
        </p:nvSpPr>
        <p:spPr/>
        <p:txBody>
          <a:bodyPr/>
          <a:lstStyle/>
          <a:p>
            <a:fld id="{A37E04EE-2D03-49C1-8B6C-2025F60F5D87}" type="datetime1">
              <a:rPr lang="zh-TW" altLang="en-US" smtClean="0"/>
              <a:t>2018/11/14</a:t>
            </a:fld>
            <a:endParaRPr lang="zh-TW" altLang="en-US"/>
          </a:p>
        </p:txBody>
      </p:sp>
      <p:sp>
        <p:nvSpPr>
          <p:cNvPr id="8" name="Slide Number Placeholder 7"/>
          <p:cNvSpPr>
            <a:spLocks noGrp="1"/>
          </p:cNvSpPr>
          <p:nvPr>
            <p:ph type="sldNum" sz="quarter" idx="11"/>
          </p:nvPr>
        </p:nvSpPr>
        <p:spPr/>
        <p:txBody>
          <a:bodyPr/>
          <a:lstStyle/>
          <a:p>
            <a:fld id="{E62D279B-1E28-47A9-A443-96B2A24352B0}" type="slidenum">
              <a:rPr lang="zh-TW" altLang="en-US" smtClean="0"/>
              <a:t>‹#›</a:t>
            </a:fld>
            <a:endParaRPr lang="zh-TW" altLang="en-US"/>
          </a:p>
        </p:txBody>
      </p:sp>
      <p:sp>
        <p:nvSpPr>
          <p:cNvPr id="9" name="Footer Placeholder 8"/>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F226B308-367C-418B-A512-2A7B85B64561}" type="datetime1">
              <a:rPr lang="zh-TW" altLang="en-US" smtClean="0"/>
              <a:t>2018/11/14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2D279B-1E28-47A9-A443-96B2A24352B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A3868488-4604-485E-9DDA-86CB8BA1B56E}" type="datetime1">
              <a:rPr lang="zh-TW" altLang="en-US" smtClean="0"/>
              <a:t>2018/11/14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2D279B-1E28-47A9-A443-96B2A24352B0}"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129FB54-7280-4102-902B-9811BA98B27A}" type="datetime1">
              <a:rPr lang="zh-TW" altLang="en-US" smtClean="0"/>
              <a:t>2018/11/14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2D279B-1E28-47A9-A443-96B2A24352B0}"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zh-TW" altLang="en-US"/>
              <a:t>按一下以編輯母片標題樣式</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4D4C709-91BD-4C7A-974C-BA3F038F767F}" type="datetime1">
              <a:rPr lang="zh-TW" altLang="en-US" smtClean="0"/>
              <a:t>2018/11/14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2D279B-1E28-47A9-A443-96B2A24352B0}"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DE56A2-C771-4271-B95D-CF7A169B1260}" type="datetime1">
              <a:rPr lang="zh-TW" altLang="en-US" smtClean="0"/>
              <a:t>2018/11/14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62D279B-1E28-47A9-A443-96B2A24352B0}" type="slidenum">
              <a:rPr lang="zh-TW" altLang="en-US" smtClean="0"/>
              <a:t>‹#›</a:t>
            </a:fld>
            <a:endParaRPr lang="zh-TW" altLang="en-US"/>
          </a:p>
        </p:txBody>
      </p:sp>
      <p:sp>
        <p:nvSpPr>
          <p:cNvPr id="9" name="Title 8"/>
          <p:cNvSpPr>
            <a:spLocks noGrp="1"/>
          </p:cNvSpPr>
          <p:nvPr>
            <p:ph type="title"/>
          </p:nvPr>
        </p:nvSpPr>
        <p:spPr>
          <a:xfrm>
            <a:off x="914400" y="1544715"/>
            <a:ext cx="7315200" cy="1154097"/>
          </a:xfrm>
        </p:spPr>
        <p:txBody>
          <a:bodyPr/>
          <a:lstStyle/>
          <a:p>
            <a:r>
              <a:rPr lang="zh-TW" altLang="en-US"/>
              <a:t>按一下以編輯母片標題樣式</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7" name="Date Placeholder 6"/>
          <p:cNvSpPr>
            <a:spLocks noGrp="1"/>
          </p:cNvSpPr>
          <p:nvPr>
            <p:ph type="dt" sz="half" idx="10"/>
          </p:nvPr>
        </p:nvSpPr>
        <p:spPr/>
        <p:txBody>
          <a:bodyPr/>
          <a:lstStyle/>
          <a:p>
            <a:fld id="{6127EDEF-867B-490B-8140-148E27B01C2D}" type="datetime1">
              <a:rPr lang="zh-TW" altLang="en-US" smtClean="0"/>
              <a:t>2018/11/14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62D279B-1E28-47A9-A443-96B2A24352B0}" type="slidenum">
              <a:rPr lang="zh-TW" altLang="en-US" smtClean="0"/>
              <a:t>‹#›</a:t>
            </a:fld>
            <a:endParaRPr lang="zh-TW" altLang="en-US"/>
          </a:p>
        </p:txBody>
      </p:sp>
      <p:sp>
        <p:nvSpPr>
          <p:cNvPr id="10" name="Title 9"/>
          <p:cNvSpPr>
            <a:spLocks noGrp="1"/>
          </p:cNvSpPr>
          <p:nvPr>
            <p:ph type="title"/>
          </p:nvPr>
        </p:nvSpPr>
        <p:spPr>
          <a:xfrm>
            <a:off x="914400" y="1544715"/>
            <a:ext cx="7315200" cy="1154097"/>
          </a:xfrm>
        </p:spPr>
        <p:txBody>
          <a:bodyPr/>
          <a:lstStyle/>
          <a:p>
            <a:r>
              <a:rPr lang="zh-TW" altLang="en-US"/>
              <a:t>按一下以編輯母片標題樣式</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DABB9425-5155-4C1A-B471-EADF06224E14}" type="datetime1">
              <a:rPr lang="zh-TW" altLang="en-US" smtClean="0"/>
              <a:t>2018/11/14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62D279B-1E28-47A9-A443-96B2A24352B0}"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BE5F3-245B-4B04-96CB-8354371263E2}" type="datetime1">
              <a:rPr lang="zh-TW" altLang="en-US" smtClean="0"/>
              <a:t>2018/11/14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62D279B-1E28-47A9-A443-96B2A24352B0}"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zh-TW" altLang="en-US"/>
              <a:t>按一下以編輯母片標題樣式</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178EF07-CE2C-4A20-8C8B-72E214E73CD3}" type="datetime1">
              <a:rPr lang="zh-TW" altLang="en-US" smtClean="0"/>
              <a:t>2018/11/14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62D279B-1E28-47A9-A443-96B2A24352B0}"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55CA55F-99F0-45D8-800D-FC7956014A38}" type="datetime1">
              <a:rPr lang="zh-TW" altLang="en-US" smtClean="0"/>
              <a:t>2018/11/14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62D279B-1E28-47A9-A443-96B2A24352B0}"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68BCC4C-5523-40DA-954D-11FFE5D12210}" type="datetime1">
              <a:rPr lang="zh-TW" altLang="en-US" smtClean="0"/>
              <a:t>2018/11/14</a:t>
            </a:fld>
            <a:endParaRPr lang="zh-TW" alt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E62D279B-1E28-47A9-A443-96B2A24352B0}" type="slidenum">
              <a:rPr lang="zh-TW" altLang="en-US" smtClean="0"/>
              <a:t>‹#›</a:t>
            </a:fld>
            <a:endParaRPr lang="zh-TW" alt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zh-TW"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law.moj.gov.tw/ENG/LawClass/LawContent.aspx?PCODE=D005004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cademia.edu/7016038/Braille_Amma_and_Integration_The_Hybrid_Evolution_of_Education_for_the_Blind_in_Taiwan_1870s-1970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2130425"/>
            <a:ext cx="8568952" cy="1658615"/>
          </a:xfrm>
        </p:spPr>
        <p:txBody>
          <a:bodyPr>
            <a:normAutofit/>
          </a:bodyPr>
          <a:lstStyle/>
          <a:p>
            <a:pPr algn="ctr" latinLnBrk="1"/>
            <a:r>
              <a:rPr lang="ja-JP" altLang="en-US" dirty="0"/>
              <a:t>台湾の障害学</a:t>
            </a:r>
            <a:r>
              <a:rPr lang="en-US" altLang="zh-TW" dirty="0"/>
              <a:t> </a:t>
            </a:r>
            <a:br>
              <a:rPr lang="en-US" altLang="zh-TW" dirty="0"/>
            </a:br>
            <a:r>
              <a:rPr lang="en-US" altLang="ja-JP" dirty="0"/>
              <a:t>‐</a:t>
            </a:r>
            <a:r>
              <a:rPr lang="ja-JP" altLang="en-US" dirty="0"/>
              <a:t>問題と課題</a:t>
            </a:r>
            <a:endParaRPr lang="zh-TW" altLang="en-US" dirty="0"/>
          </a:p>
        </p:txBody>
      </p:sp>
      <p:sp>
        <p:nvSpPr>
          <p:cNvPr id="3" name="副標題 2"/>
          <p:cNvSpPr>
            <a:spLocks noGrp="1"/>
          </p:cNvSpPr>
          <p:nvPr>
            <p:ph type="subTitle" idx="1"/>
          </p:nvPr>
        </p:nvSpPr>
        <p:spPr>
          <a:xfrm>
            <a:off x="914400" y="4221088"/>
            <a:ext cx="7330008" cy="2376264"/>
          </a:xfrm>
        </p:spPr>
        <p:txBody>
          <a:bodyPr>
            <a:normAutofit/>
          </a:bodyPr>
          <a:lstStyle/>
          <a:p>
            <a:pPr algn="ctr"/>
            <a:r>
              <a:rPr lang="zh-TW" altLang="en-US" sz="3100" b="1" dirty="0"/>
              <a:t>張恒豪 </a:t>
            </a:r>
            <a:r>
              <a:rPr lang="en-US" altLang="zh-TW" sz="3100" b="1" dirty="0"/>
              <a:t>Chang Heng-hao</a:t>
            </a:r>
          </a:p>
          <a:p>
            <a:pPr algn="ctr"/>
            <a:r>
              <a:rPr lang="ja-JP" altLang="en-US" sz="3100" dirty="0"/>
              <a:t>国立台北大学社会学教授</a:t>
            </a:r>
            <a:endParaRPr lang="en-US" altLang="zh-TW" sz="3100" dirty="0"/>
          </a:p>
          <a:p>
            <a:pPr algn="ctr"/>
            <a:r>
              <a:rPr lang="ja-JP" altLang="en-US" sz="3100" dirty="0"/>
              <a:t>国立台北大学台湾開発研究所所長</a:t>
            </a:r>
            <a:endParaRPr lang="en-US" altLang="zh-TW" sz="3100" dirty="0"/>
          </a:p>
          <a:p>
            <a:pPr algn="ctr"/>
            <a:r>
              <a:rPr lang="ja-JP" altLang="en-US" sz="3100" dirty="0"/>
              <a:t>台湾障害学会会長</a:t>
            </a:r>
            <a:r>
              <a:rPr lang="en-US" altLang="zh-TW" sz="3100" dirty="0"/>
              <a:t> </a:t>
            </a:r>
          </a:p>
          <a:p>
            <a:endParaRPr lang="en-US" altLang="ja-JP" dirty="0"/>
          </a:p>
        </p:txBody>
      </p:sp>
      <p:sp>
        <p:nvSpPr>
          <p:cNvPr id="5" name="矩形 4"/>
          <p:cNvSpPr/>
          <p:nvPr/>
        </p:nvSpPr>
        <p:spPr>
          <a:xfrm>
            <a:off x="611560" y="620688"/>
            <a:ext cx="6408712" cy="646331"/>
          </a:xfrm>
          <a:prstGeom prst="rect">
            <a:avLst/>
          </a:prstGeom>
        </p:spPr>
        <p:txBody>
          <a:bodyPr wrap="square">
            <a:spAutoFit/>
          </a:bodyPr>
          <a:lstStyle/>
          <a:p>
            <a:r>
              <a:rPr lang="ja-JP" altLang="en-US" b="1" dirty="0"/>
              <a:t>障害学会第</a:t>
            </a:r>
            <a:r>
              <a:rPr lang="en-US" altLang="ja-JP" b="1" dirty="0"/>
              <a:t>15</a:t>
            </a:r>
            <a:r>
              <a:rPr lang="ja-JP" altLang="en-US" b="1" dirty="0"/>
              <a:t>回大会・</a:t>
            </a:r>
            <a:r>
              <a:rPr lang="en-US" altLang="ja-JP" b="1" dirty="0"/>
              <a:t>2018</a:t>
            </a:r>
          </a:p>
          <a:p>
            <a:r>
              <a:rPr lang="en-US" altLang="zh-TW" dirty="0"/>
              <a:t>2018 Japan Society for Disability Studies</a:t>
            </a:r>
            <a:r>
              <a:rPr lang="zh-TW" altLang="en-US" dirty="0"/>
              <a:t> </a:t>
            </a:r>
            <a:r>
              <a:rPr lang="ja-JP" altLang="en-US" dirty="0"/>
              <a:t>浜松　</a:t>
            </a:r>
            <a:r>
              <a:rPr lang="en-US" altLang="ja-JP" dirty="0"/>
              <a:t>11</a:t>
            </a:r>
            <a:r>
              <a:rPr lang="ja-JP" altLang="en-US" dirty="0"/>
              <a:t>月</a:t>
            </a:r>
            <a:r>
              <a:rPr lang="en-US" altLang="ja-JP" dirty="0"/>
              <a:t>17-18</a:t>
            </a:r>
            <a:r>
              <a:rPr lang="ja-JP" altLang="en-US" dirty="0"/>
              <a:t>日</a:t>
            </a:r>
            <a:endParaRPr lang="en-US" altLang="zh-TW" dirty="0"/>
          </a:p>
        </p:txBody>
      </p:sp>
    </p:spTree>
    <p:extLst>
      <p:ext uri="{BB962C8B-B14F-4D97-AF65-F5344CB8AC3E}">
        <p14:creationId xmlns:p14="http://schemas.microsoft.com/office/powerpoint/2010/main" val="31009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b="1" dirty="0"/>
              <a:t>台湾の障害学</a:t>
            </a:r>
            <a:endParaRPr lang="zh-TW" altLang="en-US" dirty="0"/>
          </a:p>
        </p:txBody>
      </p:sp>
      <p:sp>
        <p:nvSpPr>
          <p:cNvPr id="3" name="內容版面配置區 2"/>
          <p:cNvSpPr>
            <a:spLocks noGrp="1"/>
          </p:cNvSpPr>
          <p:nvPr>
            <p:ph idx="1"/>
          </p:nvPr>
        </p:nvSpPr>
        <p:spPr/>
        <p:txBody>
          <a:bodyPr>
            <a:normAutofit/>
          </a:bodyPr>
          <a:lstStyle/>
          <a:p>
            <a:r>
              <a:rPr lang="ja-JP" altLang="en-US" dirty="0"/>
              <a:t>障害者権利運動</a:t>
            </a:r>
            <a:endParaRPr lang="en-US" altLang="zh-TW" dirty="0"/>
          </a:p>
          <a:p>
            <a:r>
              <a:rPr lang="ja-JP" altLang="en-US" dirty="0"/>
              <a:t>障害学</a:t>
            </a:r>
            <a:endParaRPr lang="zh-TW" altLang="en-US" dirty="0"/>
          </a:p>
        </p:txBody>
      </p:sp>
      <p:sp>
        <p:nvSpPr>
          <p:cNvPr id="4" name="スライド番号プレースホルダー 3">
            <a:extLst>
              <a:ext uri="{FF2B5EF4-FFF2-40B4-BE49-F238E27FC236}">
                <a16:creationId xmlns:a16="http://schemas.microsoft.com/office/drawing/2014/main" id="{D9BCD5E3-BAC9-45E7-A121-E0641B698928}"/>
              </a:ext>
            </a:extLst>
          </p:cNvPr>
          <p:cNvSpPr>
            <a:spLocks noGrp="1"/>
          </p:cNvSpPr>
          <p:nvPr>
            <p:ph type="sldNum" sz="quarter" idx="12"/>
          </p:nvPr>
        </p:nvSpPr>
        <p:spPr/>
        <p:txBody>
          <a:bodyPr/>
          <a:lstStyle/>
          <a:p>
            <a:fld id="{E62D279B-1E28-47A9-A443-96B2A24352B0}" type="slidenum">
              <a:rPr lang="zh-TW" altLang="en-US" smtClean="0"/>
              <a:t>10</a:t>
            </a:fld>
            <a:endParaRPr lang="zh-TW" altLang="en-US"/>
          </a:p>
        </p:txBody>
      </p:sp>
    </p:spTree>
    <p:extLst>
      <p:ext uri="{BB962C8B-B14F-4D97-AF65-F5344CB8AC3E}">
        <p14:creationId xmlns:p14="http://schemas.microsoft.com/office/powerpoint/2010/main" val="2424539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noAutofit/>
          </a:bodyPr>
          <a:lstStyle/>
          <a:p>
            <a:r>
              <a:rPr lang="ja-JP" altLang="en-US" sz="3600" dirty="0"/>
              <a:t>小史</a:t>
            </a:r>
            <a:r>
              <a:rPr lang="en-US" sz="3600" dirty="0"/>
              <a:t>:</a:t>
            </a:r>
            <a:br>
              <a:rPr lang="en-US" sz="3600" dirty="0"/>
            </a:br>
            <a:r>
              <a:rPr lang="ja-JP" altLang="en-US" sz="3600" dirty="0"/>
              <a:t>台湾における障害者権利運動</a:t>
            </a:r>
            <a:br>
              <a:rPr lang="en-US" altLang="ja-JP" sz="3600" dirty="0"/>
            </a:br>
            <a:r>
              <a:rPr lang="en-US" sz="3600" dirty="0"/>
              <a:t>1980-2006</a:t>
            </a:r>
          </a:p>
        </p:txBody>
      </p:sp>
      <p:sp>
        <p:nvSpPr>
          <p:cNvPr id="3" name="內容版面配置區 2"/>
          <p:cNvSpPr>
            <a:spLocks noGrp="1"/>
          </p:cNvSpPr>
          <p:nvPr>
            <p:ph idx="1"/>
          </p:nvPr>
        </p:nvSpPr>
        <p:spPr/>
        <p:txBody>
          <a:bodyPr>
            <a:normAutofit/>
          </a:bodyPr>
          <a:lstStyle/>
          <a:p>
            <a:r>
              <a:rPr lang="en-US" altLang="zh-TW" dirty="0"/>
              <a:t>1981-1987   </a:t>
            </a:r>
          </a:p>
          <a:p>
            <a:pPr lvl="1"/>
            <a:r>
              <a:rPr lang="ja-JP" altLang="en-US" dirty="0"/>
              <a:t>運動の出現</a:t>
            </a:r>
            <a:r>
              <a:rPr lang="en-US" altLang="zh-TW" dirty="0"/>
              <a:t>: </a:t>
            </a:r>
            <a:r>
              <a:rPr lang="ja-JP" altLang="en-US" dirty="0"/>
              <a:t>キリスト教会、劉俠</a:t>
            </a:r>
            <a:r>
              <a:rPr lang="en-US" altLang="ja-JP" dirty="0"/>
              <a:t>(</a:t>
            </a:r>
            <a:r>
              <a:rPr lang="en-US" altLang="zh-TW" dirty="0"/>
              <a:t>Liu Hisa)</a:t>
            </a:r>
            <a:r>
              <a:rPr lang="ja-JP" altLang="en-US" dirty="0"/>
              <a:t>と親の会</a:t>
            </a:r>
            <a:endParaRPr lang="en-US" altLang="zh-TW" dirty="0"/>
          </a:p>
          <a:p>
            <a:r>
              <a:rPr lang="en-US" altLang="zh-TW" dirty="0"/>
              <a:t>1988-1992</a:t>
            </a:r>
          </a:p>
          <a:p>
            <a:pPr lvl="1"/>
            <a:r>
              <a:rPr lang="ja-JP" altLang="en-US" dirty="0"/>
              <a:t>障害者権利社会運動組織の連携と組織化</a:t>
            </a:r>
            <a:endParaRPr lang="en-US" altLang="zh-TW" dirty="0"/>
          </a:p>
          <a:p>
            <a:pPr lvl="2"/>
            <a:r>
              <a:rPr lang="ja-JP" altLang="en-US" dirty="0"/>
              <a:t>身心障害者連盟</a:t>
            </a:r>
            <a:r>
              <a:rPr lang="en-US" altLang="zh-TW" dirty="0"/>
              <a:t> (</a:t>
            </a:r>
            <a:r>
              <a:rPr lang="zh-TW" altLang="en-US" dirty="0"/>
              <a:t>身心障礙聯盟</a:t>
            </a:r>
            <a:r>
              <a:rPr lang="en-US" altLang="zh-TW" dirty="0"/>
              <a:t>(</a:t>
            </a:r>
            <a:r>
              <a:rPr lang="zh-TW" altLang="en-US" dirty="0"/>
              <a:t>殘障聯盟）</a:t>
            </a:r>
            <a:r>
              <a:rPr lang="en-US" altLang="zh-TW" dirty="0"/>
              <a:t>)1990</a:t>
            </a:r>
            <a:r>
              <a:rPr lang="ja-JP" altLang="en-US" dirty="0"/>
              <a:t>年設立</a:t>
            </a:r>
            <a:endParaRPr lang="en-US" altLang="zh-TW" dirty="0"/>
          </a:p>
          <a:p>
            <a:pPr lvl="2"/>
            <a:r>
              <a:rPr lang="ja-JP" altLang="en-US" dirty="0"/>
              <a:t>台湾知的障害家族会</a:t>
            </a:r>
            <a:r>
              <a:rPr lang="zh-TW" altLang="en-US" dirty="0"/>
              <a:t>（中華民國智障者家長總會）</a:t>
            </a:r>
            <a:r>
              <a:rPr lang="en-US" altLang="zh-TW" dirty="0"/>
              <a:t>1992</a:t>
            </a:r>
            <a:r>
              <a:rPr lang="ja-JP" altLang="en-US" dirty="0"/>
              <a:t>年設立</a:t>
            </a:r>
            <a:endParaRPr lang="en-US" altLang="zh-TW" dirty="0"/>
          </a:p>
          <a:p>
            <a:r>
              <a:rPr lang="en-US" altLang="zh-TW" dirty="0"/>
              <a:t>1993-2006</a:t>
            </a:r>
          </a:p>
          <a:p>
            <a:pPr lvl="1"/>
            <a:r>
              <a:rPr lang="ja-JP" altLang="en-US" dirty="0"/>
              <a:t>公的政策への関与</a:t>
            </a:r>
            <a:endParaRPr lang="en-US" altLang="zh-TW" dirty="0"/>
          </a:p>
          <a:p>
            <a:r>
              <a:rPr lang="en-US" altLang="zh-TW" dirty="0"/>
              <a:t>2007-2014</a:t>
            </a:r>
          </a:p>
          <a:p>
            <a:pPr lvl="1"/>
            <a:r>
              <a:rPr lang="ja-JP" altLang="en-US" dirty="0"/>
              <a:t>「新」障害者運動</a:t>
            </a:r>
            <a:endParaRPr lang="zh-TW" altLang="en-US" dirty="0"/>
          </a:p>
          <a:p>
            <a:pPr lvl="1"/>
            <a:endParaRPr lang="en-US" altLang="zh-TW" dirty="0"/>
          </a:p>
        </p:txBody>
      </p:sp>
      <p:sp>
        <p:nvSpPr>
          <p:cNvPr id="2" name="スライド番号プレースホルダー 1">
            <a:extLst>
              <a:ext uri="{FF2B5EF4-FFF2-40B4-BE49-F238E27FC236}">
                <a16:creationId xmlns:a16="http://schemas.microsoft.com/office/drawing/2014/main" id="{4E47A81A-4059-41F0-9B7F-BBB1A4719EE6}"/>
              </a:ext>
            </a:extLst>
          </p:cNvPr>
          <p:cNvSpPr>
            <a:spLocks noGrp="1"/>
          </p:cNvSpPr>
          <p:nvPr>
            <p:ph type="sldNum" sz="quarter" idx="12"/>
          </p:nvPr>
        </p:nvSpPr>
        <p:spPr/>
        <p:txBody>
          <a:bodyPr/>
          <a:lstStyle/>
          <a:p>
            <a:fld id="{E62D279B-1E28-47A9-A443-96B2A24352B0}" type="slidenum">
              <a:rPr lang="zh-TW" altLang="en-US" smtClean="0"/>
              <a:t>11</a:t>
            </a:fld>
            <a:endParaRPr lang="zh-TW" altLang="en-US"/>
          </a:p>
        </p:txBody>
      </p:sp>
    </p:spTree>
    <p:extLst>
      <p:ext uri="{BB962C8B-B14F-4D97-AF65-F5344CB8AC3E}">
        <p14:creationId xmlns:p14="http://schemas.microsoft.com/office/powerpoint/2010/main" val="253457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a:t>台湾の障害者権利運動</a:t>
            </a:r>
            <a:endParaRPr lang="zh-TW" altLang="en-US" dirty="0"/>
          </a:p>
        </p:txBody>
      </p:sp>
      <p:sp>
        <p:nvSpPr>
          <p:cNvPr id="3" name="內容版面配置區 2"/>
          <p:cNvSpPr>
            <a:spLocks noGrp="1"/>
          </p:cNvSpPr>
          <p:nvPr>
            <p:ph idx="1"/>
          </p:nvPr>
        </p:nvSpPr>
        <p:spPr/>
        <p:txBody>
          <a:bodyPr>
            <a:normAutofit/>
          </a:bodyPr>
          <a:lstStyle/>
          <a:p>
            <a:r>
              <a:rPr lang="ja-JP" altLang="en-US" dirty="0"/>
              <a:t>台湾の障害者「福祉」運動</a:t>
            </a:r>
            <a:endParaRPr lang="en-US" altLang="zh-TW" dirty="0"/>
          </a:p>
          <a:p>
            <a:pPr lvl="1"/>
            <a:r>
              <a:rPr lang="ja-JP" altLang="en-US" dirty="0"/>
              <a:t>社会福祉への注力</a:t>
            </a:r>
            <a:endParaRPr lang="en-US" altLang="zh-TW" dirty="0"/>
          </a:p>
          <a:p>
            <a:pPr lvl="1"/>
            <a:r>
              <a:rPr lang="ja-JP" altLang="en-US" dirty="0"/>
              <a:t>ほとんどが慈善民間団体、障害者の代弁者またはサービス提供者</a:t>
            </a:r>
            <a:endParaRPr lang="en-US" altLang="zh-TW" dirty="0"/>
          </a:p>
          <a:p>
            <a:pPr lvl="1"/>
            <a:r>
              <a:rPr lang="ja-JP" altLang="en-US" dirty="0"/>
              <a:t>ほとんどが専門家によってリードされ障害者の参加がない</a:t>
            </a:r>
            <a:r>
              <a:rPr lang="en-US" altLang="zh-TW" dirty="0"/>
              <a:t> </a:t>
            </a:r>
          </a:p>
          <a:p>
            <a:r>
              <a:rPr lang="en-US" altLang="zh-TW" dirty="0"/>
              <a:t>2000</a:t>
            </a:r>
            <a:r>
              <a:rPr lang="ja-JP" altLang="en-US" dirty="0"/>
              <a:t>年中ごろから新世代の障害者</a:t>
            </a:r>
            <a:endParaRPr lang="en-US" altLang="zh-TW" dirty="0"/>
          </a:p>
          <a:p>
            <a:pPr lvl="1"/>
            <a:r>
              <a:rPr lang="ja-JP" altLang="en-US" dirty="0"/>
              <a:t>障害者権利行動連盟</a:t>
            </a:r>
            <a:r>
              <a:rPr lang="en-US" altLang="ja-JP" dirty="0"/>
              <a:t>(</a:t>
            </a:r>
            <a:r>
              <a:rPr lang="ja-JP" altLang="en-US" dirty="0"/>
              <a:t>ネットワークベースの社会運動</a:t>
            </a:r>
            <a:r>
              <a:rPr lang="en-US" altLang="ja-JP" dirty="0"/>
              <a:t>)</a:t>
            </a:r>
            <a:endParaRPr lang="en-US" altLang="zh-TW" dirty="0"/>
          </a:p>
          <a:p>
            <a:pPr lvl="1"/>
            <a:endParaRPr lang="en-US" altLang="zh-TW" dirty="0"/>
          </a:p>
        </p:txBody>
      </p:sp>
      <p:sp>
        <p:nvSpPr>
          <p:cNvPr id="4" name="スライド番号プレースホルダー 3">
            <a:extLst>
              <a:ext uri="{FF2B5EF4-FFF2-40B4-BE49-F238E27FC236}">
                <a16:creationId xmlns:a16="http://schemas.microsoft.com/office/drawing/2014/main" id="{C24EF493-E921-49E9-8FA1-36CDC353DABD}"/>
              </a:ext>
            </a:extLst>
          </p:cNvPr>
          <p:cNvSpPr>
            <a:spLocks noGrp="1"/>
          </p:cNvSpPr>
          <p:nvPr>
            <p:ph type="sldNum" sz="quarter" idx="12"/>
          </p:nvPr>
        </p:nvSpPr>
        <p:spPr/>
        <p:txBody>
          <a:bodyPr/>
          <a:lstStyle/>
          <a:p>
            <a:fld id="{E62D279B-1E28-47A9-A443-96B2A24352B0}" type="slidenum">
              <a:rPr lang="zh-TW" altLang="en-US" smtClean="0"/>
              <a:t>12</a:t>
            </a:fld>
            <a:endParaRPr lang="zh-TW" altLang="en-US"/>
          </a:p>
        </p:txBody>
      </p:sp>
    </p:spTree>
    <p:extLst>
      <p:ext uri="{BB962C8B-B14F-4D97-AF65-F5344CB8AC3E}">
        <p14:creationId xmlns:p14="http://schemas.microsoft.com/office/powerpoint/2010/main" val="129500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r>
              <a:rPr lang="ja-JP" altLang="en-US" dirty="0"/>
              <a:t>主要な立法</a:t>
            </a:r>
            <a:endParaRPr lang="zh-TW" altLang="en-US" dirty="0"/>
          </a:p>
        </p:txBody>
      </p:sp>
      <p:sp>
        <p:nvSpPr>
          <p:cNvPr id="3" name="內容版面配置區 2"/>
          <p:cNvSpPr>
            <a:spLocks noGrp="1"/>
          </p:cNvSpPr>
          <p:nvPr>
            <p:ph idx="1"/>
          </p:nvPr>
        </p:nvSpPr>
        <p:spPr/>
        <p:txBody>
          <a:bodyPr/>
          <a:lstStyle/>
          <a:p>
            <a:r>
              <a:rPr lang="ja-JP" altLang="en-US" u="sng" dirty="0">
                <a:hlinkClick r:id="rId2"/>
              </a:rPr>
              <a:t>障害者権利保護法</a:t>
            </a:r>
            <a:r>
              <a:rPr lang="zh-TW" altLang="en-US" u="sng" dirty="0"/>
              <a:t> </a:t>
            </a:r>
            <a:r>
              <a:rPr lang="en-US" altLang="zh-TW" u="sng" dirty="0"/>
              <a:t>(</a:t>
            </a:r>
            <a:r>
              <a:rPr lang="zh-TW" altLang="en-US" u="sng" dirty="0"/>
              <a:t>身心障礙者權益保障法，身權法）</a:t>
            </a:r>
            <a:r>
              <a:rPr lang="en-US" altLang="zh-TW" dirty="0"/>
              <a:t> </a:t>
            </a:r>
          </a:p>
          <a:p>
            <a:pPr lvl="1"/>
            <a:r>
              <a:rPr lang="en-US" altLang="zh-TW" dirty="0"/>
              <a:t>1980 </a:t>
            </a:r>
            <a:r>
              <a:rPr lang="ja-JP" altLang="en-US" dirty="0"/>
              <a:t>障害福祉法</a:t>
            </a:r>
            <a:r>
              <a:rPr lang="en-US" altLang="zh-TW" dirty="0"/>
              <a:t> (</a:t>
            </a:r>
            <a:r>
              <a:rPr lang="zh-TW" altLang="en-US" dirty="0"/>
              <a:t>殘障福利法</a:t>
            </a:r>
            <a:r>
              <a:rPr lang="en-US" altLang="zh-TW" dirty="0"/>
              <a:t>)</a:t>
            </a:r>
          </a:p>
          <a:p>
            <a:pPr lvl="1"/>
            <a:r>
              <a:rPr lang="en-US" altLang="zh-TW" dirty="0"/>
              <a:t>1997 </a:t>
            </a:r>
            <a:r>
              <a:rPr lang="ja-JP" altLang="en-US" dirty="0"/>
              <a:t>障害者権利保護法</a:t>
            </a:r>
            <a:r>
              <a:rPr lang="en-US" altLang="zh-TW" dirty="0"/>
              <a:t>(</a:t>
            </a:r>
            <a:r>
              <a:rPr lang="zh-TW" altLang="en-US" dirty="0"/>
              <a:t>身心障礙者權益保護法</a:t>
            </a:r>
            <a:r>
              <a:rPr lang="en-US" altLang="zh-TW" dirty="0"/>
              <a:t>)</a:t>
            </a:r>
          </a:p>
          <a:p>
            <a:pPr lvl="2"/>
            <a:r>
              <a:rPr lang="ja-JP" altLang="en-US" dirty="0"/>
              <a:t>「社会モデル」の組み込み</a:t>
            </a:r>
            <a:r>
              <a:rPr lang="en-US" altLang="zh-TW" dirty="0"/>
              <a:t> </a:t>
            </a:r>
          </a:p>
          <a:p>
            <a:pPr lvl="1"/>
            <a:r>
              <a:rPr lang="en-US" altLang="zh-TW" dirty="0"/>
              <a:t>2007</a:t>
            </a:r>
            <a:r>
              <a:rPr lang="ja-JP" altLang="en-US" dirty="0"/>
              <a:t>年に改称</a:t>
            </a:r>
            <a:endParaRPr lang="en-US" altLang="zh-TW" dirty="0"/>
          </a:p>
          <a:p>
            <a:pPr lvl="1"/>
            <a:r>
              <a:rPr lang="en-US" altLang="zh-TW" dirty="0"/>
              <a:t>2014</a:t>
            </a:r>
            <a:r>
              <a:rPr lang="ja-JP" altLang="en-US" dirty="0"/>
              <a:t>年　障害者権利条約</a:t>
            </a:r>
            <a:endParaRPr lang="zh-TW" altLang="en-US" dirty="0"/>
          </a:p>
        </p:txBody>
      </p:sp>
      <p:pic>
        <p:nvPicPr>
          <p:cNvPr id="1026" name="Picture 2" descr="C:\Users\user\Pictures\disability\10660278_10204645025552894_370809019787497582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515" y="4221088"/>
            <a:ext cx="3493731" cy="248715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9514B01D-F407-48BA-AB3A-923E73DBDD10}"/>
              </a:ext>
            </a:extLst>
          </p:cNvPr>
          <p:cNvSpPr>
            <a:spLocks noGrp="1"/>
          </p:cNvSpPr>
          <p:nvPr>
            <p:ph type="sldNum" sz="quarter" idx="12"/>
          </p:nvPr>
        </p:nvSpPr>
        <p:spPr/>
        <p:txBody>
          <a:bodyPr/>
          <a:lstStyle/>
          <a:p>
            <a:fld id="{E62D279B-1E28-47A9-A443-96B2A24352B0}" type="slidenum">
              <a:rPr lang="zh-TW" altLang="en-US" smtClean="0"/>
              <a:t>13</a:t>
            </a:fld>
            <a:endParaRPr lang="zh-TW" altLang="en-US"/>
          </a:p>
        </p:txBody>
      </p:sp>
    </p:spTree>
    <p:extLst>
      <p:ext uri="{BB962C8B-B14F-4D97-AF65-F5344CB8AC3E}">
        <p14:creationId xmlns:p14="http://schemas.microsoft.com/office/powerpoint/2010/main" val="170540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a:t>台湾への社会モデルの導入</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15766770"/>
              </p:ext>
            </p:extLst>
          </p:nvPr>
        </p:nvGraphicFramePr>
        <p:xfrm>
          <a:off x="757976" y="2750862"/>
          <a:ext cx="7315816" cy="2816654"/>
        </p:xfrm>
        <a:graphic>
          <a:graphicData uri="http://schemas.openxmlformats.org/drawingml/2006/table">
            <a:tbl>
              <a:tblPr firstRow="1" firstCol="1" bandRow="1">
                <a:tableStyleId>{5C22544A-7EE6-4342-B048-85BDC9FD1C3A}</a:tableStyleId>
              </a:tblPr>
              <a:tblGrid>
                <a:gridCol w="1647391">
                  <a:extLst>
                    <a:ext uri="{9D8B030D-6E8A-4147-A177-3AD203B41FA5}">
                      <a16:colId xmlns:a16="http://schemas.microsoft.com/office/drawing/2014/main" val="20000"/>
                    </a:ext>
                  </a:extLst>
                </a:gridCol>
                <a:gridCol w="1453376">
                  <a:extLst>
                    <a:ext uri="{9D8B030D-6E8A-4147-A177-3AD203B41FA5}">
                      <a16:colId xmlns:a16="http://schemas.microsoft.com/office/drawing/2014/main" val="20001"/>
                    </a:ext>
                  </a:extLst>
                </a:gridCol>
                <a:gridCol w="1358946">
                  <a:extLst>
                    <a:ext uri="{9D8B030D-6E8A-4147-A177-3AD203B41FA5}">
                      <a16:colId xmlns:a16="http://schemas.microsoft.com/office/drawing/2014/main" val="20002"/>
                    </a:ext>
                  </a:extLst>
                </a:gridCol>
                <a:gridCol w="1402727">
                  <a:extLst>
                    <a:ext uri="{9D8B030D-6E8A-4147-A177-3AD203B41FA5}">
                      <a16:colId xmlns:a16="http://schemas.microsoft.com/office/drawing/2014/main" val="20003"/>
                    </a:ext>
                  </a:extLst>
                </a:gridCol>
                <a:gridCol w="1453376">
                  <a:extLst>
                    <a:ext uri="{9D8B030D-6E8A-4147-A177-3AD203B41FA5}">
                      <a16:colId xmlns:a16="http://schemas.microsoft.com/office/drawing/2014/main" val="20004"/>
                    </a:ext>
                  </a:extLst>
                </a:gridCol>
              </a:tblGrid>
              <a:tr h="820688">
                <a:tc>
                  <a:txBody>
                    <a:bodyPr/>
                    <a:lstStyle/>
                    <a:p>
                      <a:pPr algn="ctr" latinLnBrk="1">
                        <a:lnSpc>
                          <a:spcPct val="107000"/>
                        </a:lnSpc>
                        <a:spcAft>
                          <a:spcPts val="800"/>
                        </a:spcAft>
                      </a:pPr>
                      <a:r>
                        <a:rPr lang="ja-JP" altLang="en-US" sz="1800" kern="100" dirty="0">
                          <a:effectLst/>
                        </a:rPr>
                        <a:t>著者</a:t>
                      </a:r>
                      <a:r>
                        <a:rPr lang="en-US" sz="1800" kern="100" dirty="0">
                          <a:effectLst/>
                        </a:rPr>
                        <a:t>(</a:t>
                      </a:r>
                      <a:r>
                        <a:rPr lang="ja-JP" altLang="en-US" sz="1800" kern="100" dirty="0">
                          <a:effectLst/>
                        </a:rPr>
                        <a:t>年</a:t>
                      </a:r>
                      <a:r>
                        <a:rPr lang="en-US" sz="1800" kern="100" dirty="0">
                          <a:effectLst/>
                        </a:rPr>
                        <a:t>)</a:t>
                      </a:r>
                      <a:endParaRPr lang="zh-TW" sz="18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ja-JP" altLang="en-US" sz="1800" dirty="0"/>
                        <a:t>専門分野</a:t>
                      </a:r>
                      <a:endParaRPr lang="zh-TW" sz="18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ja-JP" altLang="en-US" sz="1800" kern="100" dirty="0">
                          <a:effectLst/>
                        </a:rPr>
                        <a:t>障害のスティグマ</a:t>
                      </a:r>
                      <a:endParaRPr lang="zh-TW" sz="18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ja-JP" altLang="en-US" sz="1800" kern="100" dirty="0">
                          <a:effectLst/>
                        </a:rPr>
                        <a:t>資本主義</a:t>
                      </a:r>
                      <a:endParaRPr lang="en-US" altLang="ja-JP" sz="1800" kern="100" dirty="0">
                        <a:effectLst/>
                      </a:endParaRPr>
                    </a:p>
                    <a:p>
                      <a:pPr algn="ctr" latinLnBrk="1">
                        <a:lnSpc>
                          <a:spcPct val="107000"/>
                        </a:lnSpc>
                        <a:spcAft>
                          <a:spcPts val="800"/>
                        </a:spcAft>
                      </a:pPr>
                      <a:r>
                        <a:rPr lang="ja-JP" altLang="en-US" sz="1800" kern="100" dirty="0">
                          <a:effectLst/>
                        </a:rPr>
                        <a:t>批判</a:t>
                      </a:r>
                      <a:endParaRPr lang="zh-TW" sz="18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ja-JP" altLang="en-US" sz="1800" kern="100" dirty="0">
                          <a:effectLst/>
                        </a:rPr>
                        <a:t>エイブリズム批判</a:t>
                      </a:r>
                      <a:endParaRPr lang="zh-TW" sz="1800" kern="100" dirty="0">
                        <a:effectLst/>
                        <a:latin typeface="Calibri"/>
                        <a:ea typeface="新細明體"/>
                        <a:cs typeface="Times New Roman"/>
                      </a:endParaRPr>
                    </a:p>
                  </a:txBody>
                  <a:tcPr marL="77418" marR="77418" marT="0" marB="0"/>
                </a:tc>
                <a:extLst>
                  <a:ext uri="{0D108BD9-81ED-4DB2-BD59-A6C34878D82A}">
                    <a16:rowId xmlns:a16="http://schemas.microsoft.com/office/drawing/2014/main" val="10000"/>
                  </a:ext>
                </a:extLst>
              </a:tr>
              <a:tr h="297936">
                <a:tc>
                  <a:txBody>
                    <a:bodyPr/>
                    <a:lstStyle/>
                    <a:p>
                      <a:pPr algn="ctr" latinLnBrk="1">
                        <a:lnSpc>
                          <a:spcPct val="107000"/>
                        </a:lnSpc>
                        <a:spcAft>
                          <a:spcPts val="800"/>
                        </a:spcAft>
                      </a:pPr>
                      <a:r>
                        <a:rPr lang="ko-KR" sz="1000" kern="100" dirty="0">
                          <a:effectLst/>
                        </a:rPr>
                        <a:t>林宏熾</a:t>
                      </a:r>
                      <a:r>
                        <a:rPr lang="en-US" sz="1000" kern="100" dirty="0">
                          <a:effectLst/>
                        </a:rPr>
                        <a:t>(2002)</a:t>
                      </a:r>
                      <a:endParaRPr lang="zh-TW" sz="10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ja-JP" altLang="en-US" sz="1600" kern="100" dirty="0">
                          <a:effectLst/>
                          <a:latin typeface="+mn-lt"/>
                          <a:ea typeface="+mn-ea"/>
                          <a:cs typeface="+mn-cs"/>
                        </a:rPr>
                        <a:t>特殊教育</a:t>
                      </a:r>
                      <a:endParaRPr lang="zh-TW" sz="16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Ｏ</a:t>
                      </a:r>
                      <a:endParaRPr lang="zh-TW" sz="1000" kern="10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dirty="0">
                          <a:effectLst/>
                        </a:rPr>
                        <a:t>Ｘ</a:t>
                      </a:r>
                      <a:endParaRPr lang="zh-TW" sz="10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Ｘ</a:t>
                      </a:r>
                      <a:endParaRPr lang="zh-TW" sz="1000" kern="100">
                        <a:effectLst/>
                        <a:latin typeface="Calibri"/>
                        <a:ea typeface="新細明體"/>
                        <a:cs typeface="Times New Roman"/>
                      </a:endParaRPr>
                    </a:p>
                  </a:txBody>
                  <a:tcPr marL="77418" marR="77418" marT="0" marB="0"/>
                </a:tc>
                <a:extLst>
                  <a:ext uri="{0D108BD9-81ED-4DB2-BD59-A6C34878D82A}">
                    <a16:rowId xmlns:a16="http://schemas.microsoft.com/office/drawing/2014/main" val="10001"/>
                  </a:ext>
                </a:extLst>
              </a:tr>
              <a:tr h="297936">
                <a:tc>
                  <a:txBody>
                    <a:bodyPr/>
                    <a:lstStyle/>
                    <a:p>
                      <a:pPr algn="ctr" latinLnBrk="1">
                        <a:lnSpc>
                          <a:spcPct val="107000"/>
                        </a:lnSpc>
                        <a:spcAft>
                          <a:spcPts val="800"/>
                        </a:spcAft>
                      </a:pPr>
                      <a:r>
                        <a:rPr lang="ko-KR" sz="1000" kern="100" dirty="0">
                          <a:effectLst/>
                        </a:rPr>
                        <a:t>董和銳</a:t>
                      </a:r>
                      <a:r>
                        <a:rPr lang="en-US" sz="1000" kern="100" dirty="0">
                          <a:effectLst/>
                        </a:rPr>
                        <a:t>(2003)</a:t>
                      </a:r>
                      <a:endParaRPr lang="zh-TW" sz="10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ja-JP" altLang="en-US" sz="1600" kern="100" dirty="0">
                          <a:effectLst/>
                        </a:rPr>
                        <a:t>リハビリテーション</a:t>
                      </a:r>
                      <a:endParaRPr lang="zh-TW" sz="16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Ｘ</a:t>
                      </a:r>
                      <a:endParaRPr lang="zh-TW" sz="1000" kern="10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Ｘ</a:t>
                      </a:r>
                      <a:endParaRPr lang="zh-TW" sz="1000" kern="10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Ｘ</a:t>
                      </a:r>
                      <a:endParaRPr lang="zh-TW" sz="1000" kern="100">
                        <a:effectLst/>
                        <a:latin typeface="Calibri"/>
                        <a:ea typeface="新細明體"/>
                        <a:cs typeface="Times New Roman"/>
                      </a:endParaRPr>
                    </a:p>
                  </a:txBody>
                  <a:tcPr marL="77418" marR="77418" marT="0" marB="0"/>
                </a:tc>
                <a:extLst>
                  <a:ext uri="{0D108BD9-81ED-4DB2-BD59-A6C34878D82A}">
                    <a16:rowId xmlns:a16="http://schemas.microsoft.com/office/drawing/2014/main" val="10002"/>
                  </a:ext>
                </a:extLst>
              </a:tr>
              <a:tr h="297936">
                <a:tc>
                  <a:txBody>
                    <a:bodyPr/>
                    <a:lstStyle/>
                    <a:p>
                      <a:pPr algn="ctr" latinLnBrk="1">
                        <a:lnSpc>
                          <a:spcPct val="107000"/>
                        </a:lnSpc>
                        <a:spcAft>
                          <a:spcPts val="800"/>
                        </a:spcAft>
                      </a:pPr>
                      <a:r>
                        <a:rPr lang="ko-KR" sz="1000" kern="100" dirty="0">
                          <a:effectLst/>
                        </a:rPr>
                        <a:t>周月清等人</a:t>
                      </a:r>
                      <a:r>
                        <a:rPr lang="en-US" sz="1000" kern="100" dirty="0">
                          <a:effectLst/>
                        </a:rPr>
                        <a:t>(2004)</a:t>
                      </a:r>
                      <a:endParaRPr lang="zh-TW" sz="10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ja-JP" altLang="en-US" sz="1600" kern="100" dirty="0">
                          <a:effectLst/>
                          <a:latin typeface="+mn-lt"/>
                          <a:ea typeface="+mn-ea"/>
                          <a:cs typeface="+mn-cs"/>
                        </a:rPr>
                        <a:t>社会事業</a:t>
                      </a:r>
                      <a:endParaRPr lang="zh-TW" sz="16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Ｘ</a:t>
                      </a:r>
                      <a:endParaRPr lang="zh-TW" sz="1000" kern="10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a:t>
                      </a:r>
                      <a:endParaRPr lang="zh-TW" sz="1000" kern="10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a:t>
                      </a:r>
                      <a:endParaRPr lang="zh-TW" sz="1000" kern="100">
                        <a:effectLst/>
                        <a:latin typeface="Calibri"/>
                        <a:ea typeface="新細明體"/>
                        <a:cs typeface="Times New Roman"/>
                      </a:endParaRPr>
                    </a:p>
                  </a:txBody>
                  <a:tcPr marL="77418" marR="77418" marT="0" marB="0"/>
                </a:tc>
                <a:extLst>
                  <a:ext uri="{0D108BD9-81ED-4DB2-BD59-A6C34878D82A}">
                    <a16:rowId xmlns:a16="http://schemas.microsoft.com/office/drawing/2014/main" val="10003"/>
                  </a:ext>
                </a:extLst>
              </a:tr>
              <a:tr h="297936">
                <a:tc>
                  <a:txBody>
                    <a:bodyPr/>
                    <a:lstStyle/>
                    <a:p>
                      <a:pPr algn="ctr" latinLnBrk="1">
                        <a:lnSpc>
                          <a:spcPct val="107000"/>
                        </a:lnSpc>
                        <a:spcAft>
                          <a:spcPts val="800"/>
                        </a:spcAft>
                      </a:pPr>
                      <a:r>
                        <a:rPr lang="ko-KR" sz="1000" kern="100" dirty="0">
                          <a:effectLst/>
                        </a:rPr>
                        <a:t>王國羽</a:t>
                      </a:r>
                      <a:r>
                        <a:rPr lang="en-US" sz="1000" kern="100" dirty="0">
                          <a:effectLst/>
                        </a:rPr>
                        <a:t>(2005)</a:t>
                      </a:r>
                      <a:endParaRPr lang="zh-TW" sz="10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ja-JP" altLang="en-US" sz="1600" kern="100" dirty="0">
                          <a:effectLst/>
                          <a:latin typeface="Calibri"/>
                          <a:ea typeface="新細明體"/>
                          <a:cs typeface="Times New Roman"/>
                        </a:rPr>
                        <a:t>社会福祉</a:t>
                      </a:r>
                      <a:endParaRPr lang="zh-TW" sz="16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Ｏ</a:t>
                      </a:r>
                      <a:endParaRPr lang="zh-TW" sz="1000" kern="10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Ｏ</a:t>
                      </a:r>
                      <a:endParaRPr lang="zh-TW" sz="1000" kern="10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Ｏ</a:t>
                      </a:r>
                      <a:endParaRPr lang="zh-TW" sz="1000" kern="100">
                        <a:effectLst/>
                        <a:latin typeface="Calibri"/>
                        <a:ea typeface="新細明體"/>
                        <a:cs typeface="Times New Roman"/>
                      </a:endParaRPr>
                    </a:p>
                  </a:txBody>
                  <a:tcPr marL="77418" marR="77418" marT="0" marB="0"/>
                </a:tc>
                <a:extLst>
                  <a:ext uri="{0D108BD9-81ED-4DB2-BD59-A6C34878D82A}">
                    <a16:rowId xmlns:a16="http://schemas.microsoft.com/office/drawing/2014/main" val="10004"/>
                  </a:ext>
                </a:extLst>
              </a:tr>
              <a:tr h="297936">
                <a:tc>
                  <a:txBody>
                    <a:bodyPr/>
                    <a:lstStyle/>
                    <a:p>
                      <a:pPr algn="ctr" latinLnBrk="1">
                        <a:lnSpc>
                          <a:spcPct val="107000"/>
                        </a:lnSpc>
                        <a:spcAft>
                          <a:spcPts val="800"/>
                        </a:spcAft>
                      </a:pPr>
                      <a:r>
                        <a:rPr lang="ko-KR" sz="1000" kern="100">
                          <a:effectLst/>
                        </a:rPr>
                        <a:t>張恒豪</a:t>
                      </a:r>
                      <a:r>
                        <a:rPr lang="en-US" sz="1000" kern="100" dirty="0">
                          <a:effectLst/>
                        </a:rPr>
                        <a:t>(2007)</a:t>
                      </a:r>
                      <a:endParaRPr lang="zh-TW" sz="1000" kern="10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ja-JP" altLang="en-US" sz="1600" kern="100" dirty="0">
                          <a:effectLst/>
                          <a:latin typeface="+mn-lt"/>
                          <a:ea typeface="+mn-ea"/>
                          <a:cs typeface="+mn-cs"/>
                        </a:rPr>
                        <a:t>社会学</a:t>
                      </a:r>
                      <a:endParaRPr lang="zh-TW" sz="16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dirty="0">
                          <a:effectLst/>
                        </a:rPr>
                        <a:t>Ｏ</a:t>
                      </a:r>
                      <a:endParaRPr lang="zh-TW" sz="10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dirty="0">
                          <a:effectLst/>
                        </a:rPr>
                        <a:t>Ｏ</a:t>
                      </a:r>
                      <a:endParaRPr lang="zh-TW" sz="10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a:effectLst/>
                        </a:rPr>
                        <a:t>Ｏ</a:t>
                      </a:r>
                      <a:endParaRPr lang="zh-TW" sz="1000" kern="100">
                        <a:effectLst/>
                        <a:latin typeface="Calibri"/>
                        <a:ea typeface="新細明體"/>
                        <a:cs typeface="Times New Roman"/>
                      </a:endParaRPr>
                    </a:p>
                  </a:txBody>
                  <a:tcPr marL="77418" marR="77418" marT="0" marB="0"/>
                </a:tc>
                <a:extLst>
                  <a:ext uri="{0D108BD9-81ED-4DB2-BD59-A6C34878D82A}">
                    <a16:rowId xmlns:a16="http://schemas.microsoft.com/office/drawing/2014/main" val="10005"/>
                  </a:ext>
                </a:extLst>
              </a:tr>
              <a:tr h="297936">
                <a:tc>
                  <a:txBody>
                    <a:bodyPr/>
                    <a:lstStyle/>
                    <a:p>
                      <a:pPr algn="ctr" latinLnBrk="1">
                        <a:lnSpc>
                          <a:spcPct val="107000"/>
                        </a:lnSpc>
                        <a:spcAft>
                          <a:spcPts val="800"/>
                        </a:spcAft>
                      </a:pPr>
                      <a:r>
                        <a:rPr lang="ko-KR" sz="1000" kern="100" dirty="0">
                          <a:effectLst/>
                        </a:rPr>
                        <a:t>邱大昕</a:t>
                      </a:r>
                      <a:r>
                        <a:rPr lang="en-US" sz="1000" kern="100" dirty="0">
                          <a:effectLst/>
                        </a:rPr>
                        <a:t>(2007)</a:t>
                      </a:r>
                      <a:endParaRPr lang="zh-TW" sz="10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ja-JP" altLang="en-US" sz="1600" kern="100" dirty="0">
                          <a:effectLst/>
                          <a:latin typeface="+mn-lt"/>
                          <a:ea typeface="+mn-ea"/>
                          <a:cs typeface="+mn-cs"/>
                        </a:rPr>
                        <a:t>社会学</a:t>
                      </a:r>
                      <a:endParaRPr lang="zh-TW" sz="16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dirty="0">
                          <a:effectLst/>
                        </a:rPr>
                        <a:t>Ｏ</a:t>
                      </a:r>
                      <a:endParaRPr lang="zh-TW" sz="10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dirty="0">
                          <a:effectLst/>
                        </a:rPr>
                        <a:t>Ｏ</a:t>
                      </a:r>
                      <a:endParaRPr lang="zh-TW" sz="1000" kern="100" dirty="0">
                        <a:effectLst/>
                        <a:latin typeface="Calibri"/>
                        <a:ea typeface="新細明體"/>
                        <a:cs typeface="Times New Roman"/>
                      </a:endParaRPr>
                    </a:p>
                  </a:txBody>
                  <a:tcPr marL="77418" marR="77418" marT="0" marB="0"/>
                </a:tc>
                <a:tc>
                  <a:txBody>
                    <a:bodyPr/>
                    <a:lstStyle/>
                    <a:p>
                      <a:pPr algn="ctr" latinLnBrk="1">
                        <a:lnSpc>
                          <a:spcPct val="107000"/>
                        </a:lnSpc>
                        <a:spcAft>
                          <a:spcPts val="800"/>
                        </a:spcAft>
                      </a:pPr>
                      <a:r>
                        <a:rPr lang="ko-KR" sz="1000" kern="100" dirty="0">
                          <a:effectLst/>
                        </a:rPr>
                        <a:t>Ｏ</a:t>
                      </a:r>
                      <a:endParaRPr lang="zh-TW" sz="1000" kern="100" dirty="0">
                        <a:effectLst/>
                        <a:latin typeface="Calibri"/>
                        <a:ea typeface="新細明體"/>
                        <a:cs typeface="Times New Roman"/>
                      </a:endParaRPr>
                    </a:p>
                  </a:txBody>
                  <a:tcPr marL="77418" marR="77418" marT="0" marB="0"/>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rot="10800000" flipV="1">
            <a:off x="961626" y="6047015"/>
            <a:ext cx="64906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ko-KR" altLang="zh-TW" sz="10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rPr>
              <a:t>Ｏ</a:t>
            </a:r>
            <a:r>
              <a:rPr kumimoji="1" lang="en-US" altLang="ko-KR" sz="10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rPr>
              <a:t>:</a:t>
            </a:r>
            <a:r>
              <a:rPr kumimoji="1" lang="ja-JP" altLang="en-US" sz="2000" dirty="0">
                <a:latin typeface="Calibri" pitchFamily="34" charset="0"/>
                <a:ea typeface="新細明體" pitchFamily="18" charset="-120"/>
                <a:cs typeface="Times New Roman" pitchFamily="18" charset="0"/>
              </a:rPr>
              <a:t>言及あり　△一部言及あり　</a:t>
            </a:r>
            <a:r>
              <a:rPr kumimoji="1" lang="en-US" altLang="ja-JP" sz="2000" dirty="0">
                <a:latin typeface="Calibri" pitchFamily="34" charset="0"/>
                <a:ea typeface="新細明體" pitchFamily="18" charset="-120"/>
                <a:cs typeface="Times New Roman" pitchFamily="18" charset="0"/>
              </a:rPr>
              <a:t>×</a:t>
            </a:r>
            <a:r>
              <a:rPr kumimoji="1" lang="en-US" altLang="ko-KR" sz="2000" b="0" i="0" u="none" strike="noStrike" cap="none" normalizeH="0" baseline="0" dirty="0">
                <a:ln>
                  <a:noFill/>
                </a:ln>
                <a:solidFill>
                  <a:schemeClr val="tx1"/>
                </a:solidFill>
                <a:effectLst/>
                <a:latin typeface="Calibri" pitchFamily="34" charset="0"/>
                <a:ea typeface="新細明體" pitchFamily="18" charset="-120"/>
                <a:cs typeface="Cambria Math" pitchFamily="18" charset="0"/>
              </a:rPr>
              <a:t> </a:t>
            </a:r>
            <a:r>
              <a:rPr kumimoji="1" lang="ja-JP" altLang="en-US" sz="2000" b="0" i="0" u="none" strike="noStrike" cap="none" normalizeH="0" baseline="0" dirty="0">
                <a:ln>
                  <a:noFill/>
                </a:ln>
                <a:solidFill>
                  <a:schemeClr val="tx1"/>
                </a:solidFill>
                <a:effectLst/>
                <a:latin typeface="Calibri" pitchFamily="34" charset="0"/>
                <a:ea typeface="新細明體" pitchFamily="18" charset="-120"/>
                <a:cs typeface="Cambria Math" pitchFamily="18" charset="0"/>
              </a:rPr>
              <a:t>言及なし</a:t>
            </a:r>
            <a:endParaRPr kumimoji="1" lang="ko-KR" altLang="en-US" sz="20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3" name="スライド番号プレースホルダー 2">
            <a:extLst>
              <a:ext uri="{FF2B5EF4-FFF2-40B4-BE49-F238E27FC236}">
                <a16:creationId xmlns:a16="http://schemas.microsoft.com/office/drawing/2014/main" id="{82A5B528-0361-462D-8325-3AA841D114E3}"/>
              </a:ext>
            </a:extLst>
          </p:cNvPr>
          <p:cNvSpPr>
            <a:spLocks noGrp="1"/>
          </p:cNvSpPr>
          <p:nvPr>
            <p:ph type="sldNum" sz="quarter" idx="12"/>
          </p:nvPr>
        </p:nvSpPr>
        <p:spPr/>
        <p:txBody>
          <a:bodyPr/>
          <a:lstStyle/>
          <a:p>
            <a:fld id="{E62D279B-1E28-47A9-A443-96B2A24352B0}" type="slidenum">
              <a:rPr lang="zh-TW" altLang="en-US" smtClean="0"/>
              <a:t>14</a:t>
            </a:fld>
            <a:endParaRPr lang="zh-TW" altLang="en-US"/>
          </a:p>
        </p:txBody>
      </p:sp>
    </p:spTree>
    <p:extLst>
      <p:ext uri="{BB962C8B-B14F-4D97-AF65-F5344CB8AC3E}">
        <p14:creationId xmlns:p14="http://schemas.microsoft.com/office/powerpoint/2010/main" val="274658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a:t>雑誌と書籍</a:t>
            </a:r>
            <a:endParaRPr lang="zh-TW" altLang="en-US" dirty="0"/>
          </a:p>
        </p:txBody>
      </p:sp>
      <p:sp>
        <p:nvSpPr>
          <p:cNvPr id="3" name="內容版面配置區 2"/>
          <p:cNvSpPr>
            <a:spLocks noGrp="1"/>
          </p:cNvSpPr>
          <p:nvPr>
            <p:ph idx="1"/>
          </p:nvPr>
        </p:nvSpPr>
        <p:spPr/>
        <p:txBody>
          <a:bodyPr>
            <a:normAutofit fontScale="62500" lnSpcReduction="20000"/>
          </a:bodyPr>
          <a:lstStyle/>
          <a:p>
            <a:r>
              <a:rPr lang="ja-JP" altLang="en-US" dirty="0"/>
              <a:t>障害研究ジャーナル</a:t>
            </a:r>
            <a:r>
              <a:rPr lang="en-US" altLang="zh-TW" dirty="0"/>
              <a:t>(</a:t>
            </a:r>
            <a:r>
              <a:rPr lang="zh-TW" altLang="en-US" dirty="0"/>
              <a:t>身心障礙研究季刊</a:t>
            </a:r>
            <a:r>
              <a:rPr lang="en-US" altLang="zh-TW" dirty="0"/>
              <a:t>):</a:t>
            </a:r>
            <a:r>
              <a:rPr lang="zh-TW" altLang="en-US" dirty="0"/>
              <a:t> </a:t>
            </a:r>
            <a:r>
              <a:rPr lang="en-US" altLang="zh-TW" dirty="0"/>
              <a:t>2003~</a:t>
            </a:r>
          </a:p>
          <a:p>
            <a:pPr lvl="1"/>
            <a:r>
              <a:rPr lang="ja-JP" altLang="en-US" dirty="0"/>
              <a:t>主に公衆衛生を取り上げ、時に社会事業や社会学を取り上げる</a:t>
            </a:r>
            <a:endParaRPr lang="en-US" altLang="zh-TW" dirty="0"/>
          </a:p>
          <a:p>
            <a:endParaRPr lang="en-US" altLang="zh-TW" sz="2900" dirty="0"/>
          </a:p>
          <a:p>
            <a:r>
              <a:rPr lang="ja-JP" altLang="en-US" sz="2900" dirty="0"/>
              <a:t>書籍および編著</a:t>
            </a:r>
            <a:r>
              <a:rPr lang="zh-TW" altLang="en-US" sz="2900" dirty="0"/>
              <a:t>：</a:t>
            </a:r>
            <a:endParaRPr lang="en-US" altLang="zh-TW" sz="2900" dirty="0"/>
          </a:p>
          <a:p>
            <a:pPr lvl="1"/>
            <a:r>
              <a:rPr lang="en-US" altLang="zh-TW" sz="2900" dirty="0"/>
              <a:t> </a:t>
            </a:r>
            <a:r>
              <a:rPr lang="ja-JP" altLang="en-US" sz="2900" dirty="0"/>
              <a:t>障害学：理論と政策の応用、台北、</a:t>
            </a:r>
            <a:r>
              <a:rPr lang="en-US" altLang="zh-TW" sz="2900" dirty="0"/>
              <a:t> Chuliu </a:t>
            </a:r>
            <a:r>
              <a:rPr lang="ja-JP" altLang="en-US" sz="2900" dirty="0"/>
              <a:t>出版</a:t>
            </a:r>
            <a:endParaRPr lang="en-US" altLang="zh-TW" sz="2900" dirty="0"/>
          </a:p>
          <a:p>
            <a:pPr lvl="2"/>
            <a:r>
              <a:rPr lang="zh-TW" altLang="en-US" sz="2900" dirty="0"/>
              <a:t>王國羽、林昭吟、張恒豪 </a:t>
            </a:r>
            <a:r>
              <a:rPr lang="ja-JP" altLang="en-US" sz="2900" dirty="0"/>
              <a:t>編　</a:t>
            </a:r>
            <a:r>
              <a:rPr lang="en-US" altLang="zh-TW" sz="2900" dirty="0"/>
              <a:t>2012 </a:t>
            </a:r>
            <a:r>
              <a:rPr lang="en-US" altLang="zh-TW" sz="2900" dirty="0">
                <a:solidFill>
                  <a:srgbClr val="333333"/>
                </a:solidFill>
              </a:rPr>
              <a:t>《</a:t>
            </a:r>
            <a:r>
              <a:rPr lang="zh-TW" altLang="en-US" sz="2900" dirty="0"/>
              <a:t>障礙研究：理論與政策應用</a:t>
            </a:r>
            <a:r>
              <a:rPr lang="en-US" altLang="zh-TW" sz="2900" dirty="0">
                <a:solidFill>
                  <a:srgbClr val="333333"/>
                </a:solidFill>
              </a:rPr>
              <a:t>》</a:t>
            </a:r>
            <a:endParaRPr lang="en-US" altLang="zh-TW" sz="2900" dirty="0"/>
          </a:p>
          <a:p>
            <a:pPr lvl="1"/>
            <a:r>
              <a:rPr lang="ja-JP" altLang="en-US" sz="2900" dirty="0"/>
              <a:t>障害研究とライフライティング　障害女性のジェンダー</a:t>
            </a:r>
            <a:r>
              <a:rPr lang="en-US" altLang="ja-JP" sz="2900" dirty="0"/>
              <a:t>/</a:t>
            </a:r>
            <a:r>
              <a:rPr lang="ja-JP" altLang="en-US" sz="2900" dirty="0"/>
              <a:t>セックス、身体</a:t>
            </a:r>
            <a:r>
              <a:rPr lang="en-US" altLang="ja-JP" sz="2900" dirty="0"/>
              <a:t>/</a:t>
            </a:r>
            <a:r>
              <a:rPr lang="ja-JP" altLang="en-US" sz="2900" dirty="0"/>
              <a:t>政治及び美学</a:t>
            </a:r>
            <a:r>
              <a:rPr lang="en-US" altLang="ja-JP" sz="2900" dirty="0"/>
              <a:t>/</a:t>
            </a:r>
            <a:r>
              <a:rPr lang="ja-JP" altLang="en-US" sz="2900" dirty="0"/>
              <a:t>詩学</a:t>
            </a:r>
            <a:endParaRPr lang="en-US" altLang="zh-TW" sz="2900" dirty="0"/>
          </a:p>
          <a:p>
            <a:pPr lvl="2"/>
            <a:r>
              <a:rPr lang="zh-TW" altLang="en-US" sz="2900" dirty="0"/>
              <a:t>孫小玉 </a:t>
            </a:r>
            <a:r>
              <a:rPr lang="en-US" altLang="zh-TW" sz="2900" dirty="0"/>
              <a:t>2014 </a:t>
            </a:r>
            <a:r>
              <a:rPr lang="en-US" altLang="zh-TW" sz="2900" dirty="0">
                <a:solidFill>
                  <a:srgbClr val="333333"/>
                </a:solidFill>
              </a:rPr>
              <a:t>《</a:t>
            </a:r>
            <a:r>
              <a:rPr lang="zh-TW" altLang="en-US" sz="2900" dirty="0">
                <a:solidFill>
                  <a:srgbClr val="333333"/>
                </a:solidFill>
              </a:rPr>
              <a:t>失能研究與生命書寫：失能女性之性</a:t>
            </a:r>
            <a:r>
              <a:rPr lang="en-US" altLang="zh-TW" sz="2900" dirty="0">
                <a:solidFill>
                  <a:srgbClr val="333333"/>
                </a:solidFill>
              </a:rPr>
              <a:t>/</a:t>
            </a:r>
            <a:r>
              <a:rPr lang="zh-TW" altLang="en-US" sz="2900" dirty="0">
                <a:solidFill>
                  <a:srgbClr val="333333"/>
                </a:solidFill>
              </a:rPr>
              <a:t>別、身體</a:t>
            </a:r>
            <a:r>
              <a:rPr lang="en-US" altLang="zh-TW" sz="2900" dirty="0">
                <a:solidFill>
                  <a:srgbClr val="333333"/>
                </a:solidFill>
              </a:rPr>
              <a:t>/</a:t>
            </a:r>
            <a:r>
              <a:rPr lang="zh-TW" altLang="en-US" sz="2900" dirty="0">
                <a:solidFill>
                  <a:srgbClr val="333333"/>
                </a:solidFill>
              </a:rPr>
              <a:t>政治、與詩</a:t>
            </a:r>
            <a:r>
              <a:rPr lang="en-US" altLang="zh-TW" sz="2900" dirty="0">
                <a:solidFill>
                  <a:srgbClr val="333333"/>
                </a:solidFill>
              </a:rPr>
              <a:t>/</a:t>
            </a:r>
            <a:r>
              <a:rPr lang="zh-TW" altLang="en-US" sz="2900" dirty="0">
                <a:solidFill>
                  <a:srgbClr val="333333"/>
                </a:solidFill>
              </a:rPr>
              <a:t>美學</a:t>
            </a:r>
            <a:r>
              <a:rPr lang="en-US" altLang="zh-TW" sz="2900" dirty="0">
                <a:solidFill>
                  <a:srgbClr val="333333"/>
                </a:solidFill>
              </a:rPr>
              <a:t>》,</a:t>
            </a:r>
            <a:r>
              <a:rPr lang="zh-TW" altLang="en-US" sz="2900" dirty="0">
                <a:solidFill>
                  <a:srgbClr val="333333"/>
                </a:solidFill>
              </a:rPr>
              <a:t>國立中山大學出版社</a:t>
            </a:r>
            <a:r>
              <a:rPr lang="en-US" altLang="zh-TW" sz="2900" dirty="0">
                <a:solidFill>
                  <a:srgbClr val="333333"/>
                </a:solidFill>
              </a:rPr>
              <a:t>,</a:t>
            </a:r>
            <a:r>
              <a:rPr lang="zh-TW" altLang="en-US" sz="2900" dirty="0">
                <a:solidFill>
                  <a:srgbClr val="333333"/>
                </a:solidFill>
              </a:rPr>
              <a:t>高雄</a:t>
            </a:r>
            <a:endParaRPr lang="en-US" altLang="zh-TW" sz="2900" dirty="0">
              <a:solidFill>
                <a:srgbClr val="333333"/>
              </a:solidFill>
            </a:endParaRPr>
          </a:p>
          <a:p>
            <a:pPr lvl="1"/>
            <a:r>
              <a:rPr lang="ja-JP" altLang="en-US" sz="2900" dirty="0"/>
              <a:t>障害を抱きしめて</a:t>
            </a:r>
            <a:r>
              <a:rPr lang="en-US" altLang="zh-TW" sz="2900" dirty="0"/>
              <a:t>: </a:t>
            </a:r>
            <a:r>
              <a:rPr lang="en-US" altLang="ja-JP" sz="2900" dirty="0"/>
              <a:t>21</a:t>
            </a:r>
            <a:r>
              <a:rPr lang="ja-JP" altLang="en-US" sz="2900" dirty="0"/>
              <a:t>世紀のための読本</a:t>
            </a:r>
            <a:endParaRPr lang="en-US" altLang="zh-TW" sz="2900" dirty="0"/>
          </a:p>
          <a:p>
            <a:pPr lvl="2"/>
            <a:r>
              <a:rPr lang="zh-TW" altLang="en-US" sz="2900" dirty="0"/>
              <a:t>劉人鵬 （編）</a:t>
            </a:r>
            <a:r>
              <a:rPr lang="en-US" altLang="zh-TW" sz="2900" dirty="0"/>
              <a:t>2014 </a:t>
            </a:r>
            <a:r>
              <a:rPr lang="en-US" altLang="zh-TW" sz="2900" dirty="0">
                <a:solidFill>
                  <a:srgbClr val="333333"/>
                </a:solidFill>
              </a:rPr>
              <a:t>《</a:t>
            </a:r>
            <a:r>
              <a:rPr lang="zh-TW" altLang="en-US" sz="2900" dirty="0"/>
              <a:t>抱殘守缺：</a:t>
            </a:r>
            <a:r>
              <a:rPr lang="en-US" altLang="zh-TW" sz="2900" dirty="0"/>
              <a:t>21</a:t>
            </a:r>
            <a:r>
              <a:rPr lang="zh-TW" altLang="en-US" sz="2900" dirty="0"/>
              <a:t>世紀殘障研究讀本</a:t>
            </a:r>
            <a:r>
              <a:rPr lang="en-US" altLang="zh-TW" sz="2900" dirty="0">
                <a:solidFill>
                  <a:srgbClr val="333333"/>
                </a:solidFill>
              </a:rPr>
              <a:t>》</a:t>
            </a:r>
            <a:endParaRPr lang="en-US" altLang="zh-TW" sz="2900" dirty="0"/>
          </a:p>
          <a:p>
            <a:pPr marL="457200" lvl="1" indent="0">
              <a:buNone/>
            </a:pPr>
            <a:endParaRPr lang="en-US" altLang="zh-TW" dirty="0"/>
          </a:p>
          <a:p>
            <a:pPr marL="457200" lvl="1" indent="0">
              <a:buNone/>
            </a:pPr>
            <a:endParaRPr lang="en-US" altLang="zh-TW" dirty="0"/>
          </a:p>
          <a:p>
            <a:pPr marL="457200" lvl="1" indent="0">
              <a:buNone/>
            </a:pPr>
            <a:endParaRPr lang="zh-TW" altLang="en-US" dirty="0"/>
          </a:p>
          <a:p>
            <a:endParaRPr lang="zh-TW" altLang="en-US" dirty="0"/>
          </a:p>
        </p:txBody>
      </p:sp>
      <p:sp>
        <p:nvSpPr>
          <p:cNvPr id="4" name="スライド番号プレースホルダー 3">
            <a:extLst>
              <a:ext uri="{FF2B5EF4-FFF2-40B4-BE49-F238E27FC236}">
                <a16:creationId xmlns:a16="http://schemas.microsoft.com/office/drawing/2014/main" id="{99BD5C71-751B-41F2-9F34-7DAF539482DC}"/>
              </a:ext>
            </a:extLst>
          </p:cNvPr>
          <p:cNvSpPr>
            <a:spLocks noGrp="1"/>
          </p:cNvSpPr>
          <p:nvPr>
            <p:ph type="sldNum" sz="quarter" idx="12"/>
          </p:nvPr>
        </p:nvSpPr>
        <p:spPr/>
        <p:txBody>
          <a:bodyPr/>
          <a:lstStyle/>
          <a:p>
            <a:fld id="{E62D279B-1E28-47A9-A443-96B2A24352B0}" type="slidenum">
              <a:rPr lang="zh-TW" altLang="en-US" smtClean="0"/>
              <a:t>15</a:t>
            </a:fld>
            <a:endParaRPr lang="zh-TW" altLang="en-US"/>
          </a:p>
        </p:txBody>
      </p:sp>
    </p:spTree>
    <p:extLst>
      <p:ext uri="{BB962C8B-B14F-4D97-AF65-F5344CB8AC3E}">
        <p14:creationId xmlns:p14="http://schemas.microsoft.com/office/powerpoint/2010/main" val="2762271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Translations of “Disability”</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816719123"/>
              </p:ext>
            </p:extLst>
          </p:nvPr>
        </p:nvGraphicFramePr>
        <p:xfrm>
          <a:off x="755576" y="1844824"/>
          <a:ext cx="7488832" cy="4248472"/>
        </p:xfrm>
        <a:graphic>
          <a:graphicData uri="http://schemas.openxmlformats.org/drawingml/2006/table">
            <a:tbl>
              <a:tblPr firstRow="1" firstCol="1" bandRow="1">
                <a:tableStyleId>{5C22544A-7EE6-4342-B048-85BDC9FD1C3A}</a:tableStyleId>
              </a:tblPr>
              <a:tblGrid>
                <a:gridCol w="1871760">
                  <a:extLst>
                    <a:ext uri="{9D8B030D-6E8A-4147-A177-3AD203B41FA5}">
                      <a16:colId xmlns:a16="http://schemas.microsoft.com/office/drawing/2014/main" val="20000"/>
                    </a:ext>
                  </a:extLst>
                </a:gridCol>
                <a:gridCol w="1871760">
                  <a:extLst>
                    <a:ext uri="{9D8B030D-6E8A-4147-A177-3AD203B41FA5}">
                      <a16:colId xmlns:a16="http://schemas.microsoft.com/office/drawing/2014/main" val="20001"/>
                    </a:ext>
                  </a:extLst>
                </a:gridCol>
                <a:gridCol w="1872656">
                  <a:extLst>
                    <a:ext uri="{9D8B030D-6E8A-4147-A177-3AD203B41FA5}">
                      <a16:colId xmlns:a16="http://schemas.microsoft.com/office/drawing/2014/main" val="20002"/>
                    </a:ext>
                  </a:extLst>
                </a:gridCol>
                <a:gridCol w="1872656">
                  <a:extLst>
                    <a:ext uri="{9D8B030D-6E8A-4147-A177-3AD203B41FA5}">
                      <a16:colId xmlns:a16="http://schemas.microsoft.com/office/drawing/2014/main" val="20003"/>
                    </a:ext>
                  </a:extLst>
                </a:gridCol>
              </a:tblGrid>
              <a:tr h="599590">
                <a:tc>
                  <a:txBody>
                    <a:bodyPr/>
                    <a:lstStyle/>
                    <a:p>
                      <a:pPr algn="ctr">
                        <a:spcAft>
                          <a:spcPts val="0"/>
                        </a:spcAft>
                      </a:pPr>
                      <a:r>
                        <a:rPr lang="ja-JP" altLang="en-US" sz="1600" kern="100" dirty="0">
                          <a:effectLst/>
                        </a:rPr>
                        <a:t>障害研究</a:t>
                      </a:r>
                      <a:endParaRPr lang="zh-TW" sz="1600" kern="100" dirty="0">
                        <a:effectLst/>
                        <a:latin typeface="Calibri"/>
                        <a:cs typeface="新細明體"/>
                      </a:endParaRPr>
                    </a:p>
                  </a:txBody>
                  <a:tcPr marL="68580" marR="68580" marT="0" marB="0"/>
                </a:tc>
                <a:tc>
                  <a:txBody>
                    <a:bodyPr/>
                    <a:lstStyle/>
                    <a:p>
                      <a:pPr algn="ctr">
                        <a:spcAft>
                          <a:spcPts val="0"/>
                        </a:spcAft>
                      </a:pPr>
                      <a:r>
                        <a:rPr lang="ja-JP" altLang="en-US" sz="1600" kern="100" dirty="0">
                          <a:effectLst/>
                        </a:rPr>
                        <a:t>著者</a:t>
                      </a:r>
                      <a:r>
                        <a:rPr lang="en-US" sz="1600" kern="100" dirty="0">
                          <a:effectLst/>
                        </a:rPr>
                        <a:t>(</a:t>
                      </a:r>
                      <a:r>
                        <a:rPr lang="ja-JP" altLang="en-US" sz="1600" kern="100" dirty="0">
                          <a:effectLst/>
                        </a:rPr>
                        <a:t>年</a:t>
                      </a:r>
                      <a:r>
                        <a:rPr lang="en-US" sz="1600" kern="100" dirty="0">
                          <a:effectLst/>
                        </a:rPr>
                        <a:t>)</a:t>
                      </a:r>
                      <a:endParaRPr lang="zh-TW" sz="1600" kern="100" dirty="0">
                        <a:effectLst/>
                        <a:latin typeface="Calibri"/>
                        <a:cs typeface="新細明體"/>
                      </a:endParaRPr>
                    </a:p>
                  </a:txBody>
                  <a:tcPr marL="68580" marR="68580" marT="0" marB="0"/>
                </a:tc>
                <a:tc>
                  <a:txBody>
                    <a:bodyPr/>
                    <a:lstStyle/>
                    <a:p>
                      <a:pPr algn="ctr">
                        <a:spcAft>
                          <a:spcPts val="0"/>
                        </a:spcAft>
                      </a:pPr>
                      <a:r>
                        <a:rPr lang="ja-JP" altLang="en-US" sz="1600" kern="100" dirty="0">
                          <a:effectLst/>
                          <a:latin typeface="+mn-lt"/>
                          <a:cs typeface="+mn-cs"/>
                        </a:rPr>
                        <a:t>説明</a:t>
                      </a:r>
                      <a:r>
                        <a:rPr lang="en-US" altLang="zh-TW" sz="1600" kern="100" baseline="0" dirty="0">
                          <a:effectLst/>
                          <a:latin typeface="+mn-lt"/>
                          <a:cs typeface="+mn-cs"/>
                        </a:rPr>
                        <a:t> </a:t>
                      </a:r>
                      <a:endParaRPr lang="zh-TW" sz="1600" kern="100" dirty="0">
                        <a:effectLst/>
                        <a:latin typeface="Calibri"/>
                        <a:cs typeface="新細明體"/>
                      </a:endParaRPr>
                    </a:p>
                  </a:txBody>
                  <a:tcPr marL="68580" marR="68580" marT="0" marB="0"/>
                </a:tc>
                <a:tc>
                  <a:txBody>
                    <a:bodyPr/>
                    <a:lstStyle/>
                    <a:p>
                      <a:pPr algn="ctr">
                        <a:spcAft>
                          <a:spcPts val="0"/>
                        </a:spcAft>
                      </a:pPr>
                      <a:r>
                        <a:rPr lang="ja-JP" altLang="en-US" sz="1600" kern="100" dirty="0">
                          <a:effectLst/>
                          <a:latin typeface="Calibri"/>
                          <a:cs typeface="新細明體"/>
                        </a:rPr>
                        <a:t>専門分野</a:t>
                      </a:r>
                      <a:endParaRPr lang="zh-TW" sz="1600" kern="100" dirty="0">
                        <a:effectLst/>
                        <a:latin typeface="Calibri"/>
                        <a:cs typeface="新細明體"/>
                      </a:endParaRPr>
                    </a:p>
                  </a:txBody>
                  <a:tcPr marL="68580" marR="68580" marT="0" marB="0"/>
                </a:tc>
                <a:extLst>
                  <a:ext uri="{0D108BD9-81ED-4DB2-BD59-A6C34878D82A}">
                    <a16:rowId xmlns:a16="http://schemas.microsoft.com/office/drawing/2014/main" val="10000"/>
                  </a:ext>
                </a:extLst>
              </a:tr>
              <a:tr h="1019186">
                <a:tc>
                  <a:txBody>
                    <a:bodyPr/>
                    <a:lstStyle/>
                    <a:p>
                      <a:pPr algn="ctr">
                        <a:spcAft>
                          <a:spcPts val="0"/>
                        </a:spcAft>
                      </a:pPr>
                      <a:r>
                        <a:rPr lang="zh-TW" sz="1600" kern="100" dirty="0">
                          <a:effectLst/>
                        </a:rPr>
                        <a:t>殘障研究</a:t>
                      </a:r>
                      <a:r>
                        <a:rPr lang="en-US" altLang="zh-TW" sz="1600" kern="100" dirty="0">
                          <a:effectLst/>
                        </a:rPr>
                        <a:t>/</a:t>
                      </a:r>
                      <a:r>
                        <a:rPr lang="ja-JP" altLang="en-US" sz="1600" kern="100" dirty="0">
                          <a:effectLst/>
                        </a:rPr>
                        <a:t>ハンディキャップ研究</a:t>
                      </a:r>
                      <a:endParaRPr lang="zh-TW" sz="1600" kern="100" dirty="0">
                        <a:effectLst/>
                        <a:latin typeface="Calibri"/>
                        <a:cs typeface="新細明體"/>
                      </a:endParaRPr>
                    </a:p>
                  </a:txBody>
                  <a:tcPr marL="68580" marR="68580" marT="0" marB="0"/>
                </a:tc>
                <a:tc>
                  <a:txBody>
                    <a:bodyPr/>
                    <a:lstStyle/>
                    <a:p>
                      <a:pPr algn="ctr">
                        <a:spcAft>
                          <a:spcPts val="0"/>
                        </a:spcAft>
                      </a:pPr>
                      <a:r>
                        <a:rPr lang="zh-TW" sz="1600" kern="100" dirty="0">
                          <a:effectLst/>
                        </a:rPr>
                        <a:t>呂心怡</a:t>
                      </a:r>
                      <a:r>
                        <a:rPr lang="en-US" sz="1600" kern="100" dirty="0">
                          <a:effectLst/>
                        </a:rPr>
                        <a:t>(2009) </a:t>
                      </a:r>
                      <a:endParaRPr lang="zh-TW" sz="1600" kern="100" dirty="0">
                        <a:effectLst/>
                      </a:endParaRPr>
                    </a:p>
                    <a:p>
                      <a:pPr algn="ctr">
                        <a:spcAft>
                          <a:spcPts val="0"/>
                        </a:spcAft>
                      </a:pPr>
                      <a:r>
                        <a:rPr lang="zh-TW" sz="1600" kern="100" dirty="0">
                          <a:effectLst/>
                        </a:rPr>
                        <a:t>劉人鵬</a:t>
                      </a:r>
                      <a:r>
                        <a:rPr lang="en-US" sz="1600" kern="100" dirty="0">
                          <a:effectLst/>
                        </a:rPr>
                        <a:t>(2014)</a:t>
                      </a:r>
                      <a:endParaRPr lang="zh-TW" sz="1600" kern="100" dirty="0">
                        <a:effectLst/>
                        <a:latin typeface="Calibri"/>
                        <a:cs typeface="新細明體"/>
                      </a:endParaRPr>
                    </a:p>
                  </a:txBody>
                  <a:tcPr marL="68580" marR="68580" marT="0" marB="0"/>
                </a:tc>
                <a:tc>
                  <a:txBody>
                    <a:bodyPr/>
                    <a:lstStyle/>
                    <a:p>
                      <a:pPr algn="ctr">
                        <a:spcAft>
                          <a:spcPts val="0"/>
                        </a:spcAft>
                      </a:pPr>
                      <a:r>
                        <a:rPr lang="en-US" altLang="zh-TW" sz="1600" kern="100" dirty="0">
                          <a:effectLst/>
                        </a:rPr>
                        <a:t>N/A</a:t>
                      </a:r>
                      <a:endParaRPr lang="zh-TW" sz="1600" kern="100" dirty="0">
                        <a:effectLst/>
                        <a:latin typeface="Calibri"/>
                        <a:cs typeface="新細明體"/>
                      </a:endParaRPr>
                    </a:p>
                  </a:txBody>
                  <a:tcPr marL="68580" marR="68580" marT="0" marB="0"/>
                </a:tc>
                <a:tc>
                  <a:txBody>
                    <a:bodyPr/>
                    <a:lstStyle/>
                    <a:p>
                      <a:pPr algn="l">
                        <a:spcAft>
                          <a:spcPts val="0"/>
                        </a:spcAft>
                      </a:pPr>
                      <a:r>
                        <a:rPr lang="ja-JP" altLang="en-US" sz="1600" kern="100" dirty="0">
                          <a:effectLst/>
                          <a:latin typeface="Calibri"/>
                          <a:cs typeface="新細明體"/>
                        </a:rPr>
                        <a:t>人類学、文学</a:t>
                      </a:r>
                      <a:endParaRPr lang="zh-TW" sz="1600" kern="100" dirty="0">
                        <a:effectLst/>
                        <a:latin typeface="Calibri"/>
                        <a:cs typeface="新細明體"/>
                      </a:endParaRPr>
                    </a:p>
                  </a:txBody>
                  <a:tcPr marL="68580" marR="68580" marT="0" marB="0"/>
                </a:tc>
                <a:extLst>
                  <a:ext uri="{0D108BD9-81ED-4DB2-BD59-A6C34878D82A}">
                    <a16:rowId xmlns:a16="http://schemas.microsoft.com/office/drawing/2014/main" val="10001"/>
                  </a:ext>
                </a:extLst>
              </a:tr>
              <a:tr h="1358915">
                <a:tc>
                  <a:txBody>
                    <a:bodyPr/>
                    <a:lstStyle/>
                    <a:p>
                      <a:pPr algn="ctr">
                        <a:spcAft>
                          <a:spcPts val="0"/>
                        </a:spcAft>
                      </a:pPr>
                      <a:r>
                        <a:rPr lang="zh-TW" sz="1600" kern="100" dirty="0">
                          <a:effectLst/>
                        </a:rPr>
                        <a:t>障礙研究</a:t>
                      </a:r>
                      <a:r>
                        <a:rPr lang="en-US" altLang="zh-TW" sz="1600" kern="100" dirty="0">
                          <a:effectLst/>
                        </a:rPr>
                        <a:t> disability studies</a:t>
                      </a:r>
                      <a:endParaRPr lang="zh-TW" sz="1600" kern="100" dirty="0">
                        <a:effectLst/>
                        <a:latin typeface="Calibri"/>
                        <a:cs typeface="新細明體"/>
                      </a:endParaRPr>
                    </a:p>
                  </a:txBody>
                  <a:tcPr marL="68580" marR="68580" marT="0" marB="0"/>
                </a:tc>
                <a:tc>
                  <a:txBody>
                    <a:bodyPr/>
                    <a:lstStyle/>
                    <a:p>
                      <a:pPr algn="ctr">
                        <a:spcAft>
                          <a:spcPts val="0"/>
                        </a:spcAft>
                      </a:pPr>
                      <a:r>
                        <a:rPr lang="zh-TW" sz="1600" kern="100" dirty="0">
                          <a:effectLst/>
                        </a:rPr>
                        <a:t>張恒豪</a:t>
                      </a:r>
                      <a:r>
                        <a:rPr lang="en-US" sz="1600" kern="100" dirty="0">
                          <a:effectLst/>
                        </a:rPr>
                        <a:t>(2007) </a:t>
                      </a:r>
                      <a:endParaRPr lang="zh-TW" sz="1600" kern="100" dirty="0">
                        <a:effectLst/>
                      </a:endParaRPr>
                    </a:p>
                    <a:p>
                      <a:pPr algn="ctr">
                        <a:spcAft>
                          <a:spcPts val="0"/>
                        </a:spcAft>
                      </a:pPr>
                      <a:r>
                        <a:rPr lang="zh-TW" sz="1600" kern="100" dirty="0">
                          <a:effectLst/>
                        </a:rPr>
                        <a:t>邱大昕</a:t>
                      </a:r>
                      <a:r>
                        <a:rPr lang="en-US" sz="1600" kern="100" dirty="0">
                          <a:effectLst/>
                        </a:rPr>
                        <a:t>(2007)</a:t>
                      </a:r>
                      <a:endParaRPr lang="zh-TW" sz="1600" kern="100" dirty="0">
                        <a:effectLst/>
                        <a:latin typeface="Calibri"/>
                        <a:cs typeface="新細明體"/>
                      </a:endParaRPr>
                    </a:p>
                  </a:txBody>
                  <a:tcPr marL="68580" marR="68580" marT="0" marB="0"/>
                </a:tc>
                <a:tc>
                  <a:txBody>
                    <a:bodyPr/>
                    <a:lstStyle/>
                    <a:p>
                      <a:pPr>
                        <a:spcAft>
                          <a:spcPts val="0"/>
                        </a:spcAft>
                      </a:pPr>
                      <a:r>
                        <a:rPr lang="ja-JP" altLang="en-US" sz="1600" kern="100" dirty="0">
                          <a:effectLst/>
                        </a:rPr>
                        <a:t>台湾におけるハンディキャップ（</a:t>
                      </a:r>
                      <a:r>
                        <a:rPr lang="zh-TW" altLang="en-US" sz="1600" kern="100" dirty="0">
                          <a:effectLst/>
                        </a:rPr>
                        <a:t>殘障</a:t>
                      </a:r>
                      <a:r>
                        <a:rPr lang="ja-JP" altLang="en-US" sz="1600" kern="100" dirty="0">
                          <a:effectLst/>
                        </a:rPr>
                        <a:t>）という言葉への批判</a:t>
                      </a:r>
                      <a:endParaRPr lang="zh-TW" sz="1600" kern="100" dirty="0">
                        <a:effectLst/>
                        <a:latin typeface="Calibri"/>
                        <a:cs typeface="新細明體"/>
                      </a:endParaRPr>
                    </a:p>
                  </a:txBody>
                  <a:tcPr marL="68580" marR="68580" marT="0" marB="0"/>
                </a:tc>
                <a:tc>
                  <a:txBody>
                    <a:bodyPr/>
                    <a:lstStyle/>
                    <a:p>
                      <a:pPr>
                        <a:spcAft>
                          <a:spcPts val="0"/>
                        </a:spcAft>
                      </a:pPr>
                      <a:r>
                        <a:rPr lang="ja-JP" altLang="en-US" sz="1600" kern="100" dirty="0">
                          <a:effectLst/>
                          <a:latin typeface="Calibri"/>
                          <a:cs typeface="新細明體"/>
                        </a:rPr>
                        <a:t>社会学</a:t>
                      </a:r>
                      <a:endParaRPr lang="zh-TW" sz="1600" kern="100" dirty="0">
                        <a:effectLst/>
                        <a:latin typeface="Calibri"/>
                        <a:cs typeface="新細明體"/>
                      </a:endParaRPr>
                    </a:p>
                  </a:txBody>
                  <a:tcPr marL="68580" marR="68580" marT="0" marB="0"/>
                </a:tc>
                <a:extLst>
                  <a:ext uri="{0D108BD9-81ED-4DB2-BD59-A6C34878D82A}">
                    <a16:rowId xmlns:a16="http://schemas.microsoft.com/office/drawing/2014/main" val="10002"/>
                  </a:ext>
                </a:extLst>
              </a:tr>
              <a:tr h="12707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sz="1600" kern="100" dirty="0">
                          <a:effectLst/>
                        </a:rPr>
                        <a:t>失能研究</a:t>
                      </a:r>
                      <a:r>
                        <a:rPr lang="en-US" altLang="zh-TW" sz="1600" kern="100" dirty="0">
                          <a:effectLst/>
                        </a:rPr>
                        <a:t> disability studies</a:t>
                      </a:r>
                      <a:endParaRPr lang="zh-TW" altLang="zh-TW" sz="1600" kern="100" dirty="0">
                        <a:effectLst/>
                        <a:latin typeface="+mn-lt"/>
                        <a:cs typeface="新細明體"/>
                      </a:endParaRPr>
                    </a:p>
                    <a:p>
                      <a:pPr algn="ctr">
                        <a:spcAft>
                          <a:spcPts val="0"/>
                        </a:spcAft>
                      </a:pPr>
                      <a:endParaRPr lang="zh-TW" sz="1600" kern="100" dirty="0">
                        <a:effectLst/>
                        <a:latin typeface="Calibri"/>
                        <a:cs typeface="新細明體"/>
                      </a:endParaRPr>
                    </a:p>
                  </a:txBody>
                  <a:tcPr marL="68580" marR="68580" marT="0" marB="0"/>
                </a:tc>
                <a:tc>
                  <a:txBody>
                    <a:bodyPr/>
                    <a:lstStyle/>
                    <a:p>
                      <a:pPr algn="ctr">
                        <a:spcAft>
                          <a:spcPts val="0"/>
                        </a:spcAft>
                      </a:pPr>
                      <a:r>
                        <a:rPr lang="zh-TW" sz="1600" kern="100" dirty="0">
                          <a:effectLst/>
                        </a:rPr>
                        <a:t>孫小玉</a:t>
                      </a:r>
                      <a:r>
                        <a:rPr lang="en-US" sz="1600" kern="100" dirty="0">
                          <a:effectLst/>
                        </a:rPr>
                        <a:t>(2011)</a:t>
                      </a:r>
                      <a:endParaRPr lang="zh-TW" sz="1600" kern="100" dirty="0">
                        <a:effectLst/>
                        <a:latin typeface="Calibri"/>
                        <a:cs typeface="新細明體"/>
                      </a:endParaRPr>
                    </a:p>
                  </a:txBody>
                  <a:tcPr marL="68580" marR="68580" marT="0" marB="0"/>
                </a:tc>
                <a:tc>
                  <a:txBody>
                    <a:bodyPr/>
                    <a:lstStyle/>
                    <a:p>
                      <a:pPr>
                        <a:spcAft>
                          <a:spcPts val="0"/>
                        </a:spcAft>
                      </a:pPr>
                      <a:r>
                        <a:rPr lang="ja-JP" altLang="en-US" sz="1600" kern="100" dirty="0">
                          <a:effectLst/>
                        </a:rPr>
                        <a:t>資本主義とエイブリズムの批判</a:t>
                      </a:r>
                      <a:r>
                        <a:rPr lang="en-US" altLang="zh-TW" sz="1600" kern="100" dirty="0">
                          <a:effectLst/>
                        </a:rPr>
                        <a:t> </a:t>
                      </a:r>
                      <a:endParaRPr lang="zh-TW" sz="1600" kern="100" dirty="0">
                        <a:effectLst/>
                        <a:latin typeface="Calibri"/>
                        <a:cs typeface="新細明體"/>
                      </a:endParaRPr>
                    </a:p>
                  </a:txBody>
                  <a:tcPr marL="68580" marR="68580" marT="0" marB="0"/>
                </a:tc>
                <a:tc>
                  <a:txBody>
                    <a:bodyPr/>
                    <a:lstStyle/>
                    <a:p>
                      <a:pPr>
                        <a:spcAft>
                          <a:spcPts val="0"/>
                        </a:spcAft>
                      </a:pPr>
                      <a:r>
                        <a:rPr lang="ja-JP" altLang="en-US" sz="1600" kern="100" dirty="0">
                          <a:effectLst/>
                          <a:latin typeface="Calibri"/>
                          <a:cs typeface="新細明體"/>
                        </a:rPr>
                        <a:t>文学</a:t>
                      </a:r>
                      <a:endParaRPr lang="zh-TW" sz="1600" kern="100" dirty="0">
                        <a:effectLst/>
                        <a:latin typeface="Calibri"/>
                        <a:cs typeface="新細明體"/>
                      </a:endParaRPr>
                    </a:p>
                  </a:txBody>
                  <a:tcPr marL="68580" marR="68580" marT="0" marB="0"/>
                </a:tc>
                <a:extLst>
                  <a:ext uri="{0D108BD9-81ED-4DB2-BD59-A6C34878D82A}">
                    <a16:rowId xmlns:a16="http://schemas.microsoft.com/office/drawing/2014/main" val="10003"/>
                  </a:ext>
                </a:extLst>
              </a:tr>
            </a:tbl>
          </a:graphicData>
        </a:graphic>
      </p:graphicFrame>
      <p:sp>
        <p:nvSpPr>
          <p:cNvPr id="3" name="スライド番号プレースホルダー 2">
            <a:extLst>
              <a:ext uri="{FF2B5EF4-FFF2-40B4-BE49-F238E27FC236}">
                <a16:creationId xmlns:a16="http://schemas.microsoft.com/office/drawing/2014/main" id="{5DC9AD7B-F3BF-4EF0-82DB-EB77B5D24D90}"/>
              </a:ext>
            </a:extLst>
          </p:cNvPr>
          <p:cNvSpPr>
            <a:spLocks noGrp="1"/>
          </p:cNvSpPr>
          <p:nvPr>
            <p:ph type="sldNum" sz="quarter" idx="12"/>
          </p:nvPr>
        </p:nvSpPr>
        <p:spPr/>
        <p:txBody>
          <a:bodyPr/>
          <a:lstStyle/>
          <a:p>
            <a:fld id="{E62D279B-1E28-47A9-A443-96B2A24352B0}" type="slidenum">
              <a:rPr lang="zh-TW" altLang="en-US" smtClean="0"/>
              <a:t>16</a:t>
            </a:fld>
            <a:endParaRPr lang="zh-TW" altLang="en-US"/>
          </a:p>
        </p:txBody>
      </p:sp>
    </p:spTree>
    <p:extLst>
      <p:ext uri="{BB962C8B-B14F-4D97-AF65-F5344CB8AC3E}">
        <p14:creationId xmlns:p14="http://schemas.microsoft.com/office/powerpoint/2010/main" val="134645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149080"/>
            <a:ext cx="2882652" cy="288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normAutofit/>
          </a:bodyPr>
          <a:lstStyle/>
          <a:p>
            <a:r>
              <a:rPr lang="ja-JP" altLang="en-US" dirty="0"/>
              <a:t>台湾障害学会</a:t>
            </a:r>
            <a:r>
              <a:rPr lang="en-US" altLang="zh-TW" dirty="0"/>
              <a:t> </a:t>
            </a:r>
            <a:endParaRPr lang="zh-TW" altLang="en-US" dirty="0"/>
          </a:p>
        </p:txBody>
      </p:sp>
      <p:sp>
        <p:nvSpPr>
          <p:cNvPr id="3" name="內容版面配置區 2"/>
          <p:cNvSpPr>
            <a:spLocks noGrp="1"/>
          </p:cNvSpPr>
          <p:nvPr>
            <p:ph idx="1"/>
          </p:nvPr>
        </p:nvSpPr>
        <p:spPr/>
        <p:txBody>
          <a:bodyPr/>
          <a:lstStyle/>
          <a:p>
            <a:r>
              <a:rPr lang="en-US" altLang="zh-TW" dirty="0"/>
              <a:t>2018</a:t>
            </a:r>
            <a:r>
              <a:rPr lang="ja-JP" altLang="en-US" dirty="0"/>
              <a:t>年に創設</a:t>
            </a:r>
            <a:endParaRPr lang="en-US" altLang="zh-TW" dirty="0"/>
          </a:p>
          <a:p>
            <a:pPr lvl="1"/>
            <a:r>
              <a:rPr lang="ja-JP" altLang="en-US" dirty="0"/>
              <a:t>書籍プロジェクト</a:t>
            </a:r>
            <a:r>
              <a:rPr lang="en-US" altLang="zh-TW" dirty="0"/>
              <a:t> 2010 (2012</a:t>
            </a:r>
            <a:r>
              <a:rPr lang="ja-JP" altLang="en-US" dirty="0"/>
              <a:t>年出版）</a:t>
            </a:r>
            <a:endParaRPr lang="en-US" altLang="zh-TW" dirty="0"/>
          </a:p>
          <a:p>
            <a:pPr lvl="1"/>
            <a:r>
              <a:rPr lang="ja-JP" altLang="en-US" dirty="0"/>
              <a:t>研究グループ</a:t>
            </a:r>
            <a:r>
              <a:rPr lang="en-US" altLang="zh-TW" dirty="0"/>
              <a:t>/</a:t>
            </a:r>
            <a:r>
              <a:rPr lang="ja-JP" altLang="en-US" dirty="0"/>
              <a:t>翻訳書を</a:t>
            </a:r>
            <a:r>
              <a:rPr lang="en-US" altLang="zh-TW" dirty="0"/>
              <a:t> 2016</a:t>
            </a:r>
            <a:r>
              <a:rPr lang="ja-JP" altLang="en-US" dirty="0"/>
              <a:t>年に</a:t>
            </a:r>
            <a:endParaRPr lang="en-US" altLang="zh-TW" dirty="0"/>
          </a:p>
          <a:p>
            <a:pPr lvl="2"/>
            <a:r>
              <a:rPr lang="ja-JP" altLang="en-US" dirty="0"/>
              <a:t>学者、学生、草の根</a:t>
            </a:r>
            <a:r>
              <a:rPr lang="en-US" altLang="zh-TW" dirty="0"/>
              <a:t> </a:t>
            </a:r>
            <a:r>
              <a:rPr lang="ja-JP" altLang="en-US" dirty="0"/>
              <a:t>障害者組織</a:t>
            </a:r>
            <a:endParaRPr lang="en-US" altLang="zh-TW" dirty="0"/>
          </a:p>
          <a:p>
            <a:pPr lvl="1"/>
            <a:r>
              <a:rPr lang="ja-JP" altLang="en-US" dirty="0"/>
              <a:t>研究グループ</a:t>
            </a:r>
            <a:r>
              <a:rPr lang="en-US" altLang="zh-TW" dirty="0"/>
              <a:t> </a:t>
            </a:r>
            <a:r>
              <a:rPr lang="ja-JP" altLang="en-US" dirty="0"/>
              <a:t>２及び</a:t>
            </a:r>
            <a:r>
              <a:rPr lang="en-US" altLang="ja-JP" dirty="0"/>
              <a:t>3</a:t>
            </a:r>
            <a:endParaRPr lang="en-US" altLang="zh-TW" dirty="0"/>
          </a:p>
          <a:p>
            <a:pPr marL="914400" lvl="2" indent="0">
              <a:buNone/>
            </a:pPr>
            <a:endParaRPr lang="zh-TW" altLang="en-US" dirty="0"/>
          </a:p>
        </p:txBody>
      </p:sp>
      <p:pic>
        <p:nvPicPr>
          <p:cNvPr id="2050"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915883" y="2060848"/>
            <a:ext cx="2216150" cy="336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a:extLst>
              <a:ext uri="{FF2B5EF4-FFF2-40B4-BE49-F238E27FC236}">
                <a16:creationId xmlns:a16="http://schemas.microsoft.com/office/drawing/2014/main" id="{CE429C33-7276-436F-9ED0-DF88F3EFC128}"/>
              </a:ext>
            </a:extLst>
          </p:cNvPr>
          <p:cNvSpPr>
            <a:spLocks noGrp="1"/>
          </p:cNvSpPr>
          <p:nvPr>
            <p:ph type="sldNum" sz="quarter" idx="12"/>
          </p:nvPr>
        </p:nvSpPr>
        <p:spPr/>
        <p:txBody>
          <a:bodyPr/>
          <a:lstStyle/>
          <a:p>
            <a:fld id="{E62D279B-1E28-47A9-A443-96B2A24352B0}" type="slidenum">
              <a:rPr lang="zh-TW" altLang="en-US" smtClean="0"/>
              <a:t>17</a:t>
            </a:fld>
            <a:endParaRPr lang="zh-TW" altLang="en-US"/>
          </a:p>
        </p:txBody>
      </p:sp>
    </p:spTree>
    <p:extLst>
      <p:ext uri="{BB962C8B-B14F-4D97-AF65-F5344CB8AC3E}">
        <p14:creationId xmlns:p14="http://schemas.microsoft.com/office/powerpoint/2010/main" val="121123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b="1" dirty="0"/>
              <a:t>知見</a:t>
            </a:r>
            <a:endParaRPr lang="zh-TW" altLang="en-US" dirty="0"/>
          </a:p>
        </p:txBody>
      </p:sp>
      <p:sp>
        <p:nvSpPr>
          <p:cNvPr id="3" name="內容版面配置區 2"/>
          <p:cNvSpPr>
            <a:spLocks noGrp="1"/>
          </p:cNvSpPr>
          <p:nvPr>
            <p:ph idx="1"/>
          </p:nvPr>
        </p:nvSpPr>
        <p:spPr/>
        <p:txBody>
          <a:bodyPr>
            <a:normAutofit fontScale="92500" lnSpcReduction="10000"/>
          </a:bodyPr>
          <a:lstStyle/>
          <a:p>
            <a:r>
              <a:rPr lang="ja-JP" altLang="en-US" dirty="0"/>
              <a:t>非西欧という背景の下での障害学についての理論的考察</a:t>
            </a:r>
            <a:endParaRPr lang="en-US" altLang="zh-TW" dirty="0"/>
          </a:p>
          <a:p>
            <a:r>
              <a:rPr lang="ja-JP" altLang="en-US" dirty="0"/>
              <a:t>ポストコロニアルの障害学</a:t>
            </a:r>
            <a:endParaRPr lang="en-US" altLang="zh-TW" dirty="0"/>
          </a:p>
          <a:p>
            <a:pPr lvl="1"/>
            <a:r>
              <a:rPr lang="ja-JP" altLang="en-US" dirty="0"/>
              <a:t>ミーコシャとソルダティック</a:t>
            </a:r>
            <a:r>
              <a:rPr lang="en-US" altLang="zh-TW" dirty="0"/>
              <a:t> (2011)</a:t>
            </a:r>
          </a:p>
          <a:p>
            <a:pPr lvl="2"/>
            <a:r>
              <a:rPr lang="ja-JP" altLang="en-US" dirty="0"/>
              <a:t>グローバルノースとグローバルサウス</a:t>
            </a:r>
            <a:endParaRPr lang="en-US" altLang="zh-TW" dirty="0"/>
          </a:p>
          <a:p>
            <a:pPr lvl="2"/>
            <a:r>
              <a:rPr lang="ja-JP" altLang="en-US" dirty="0"/>
              <a:t>近代化と植民地主義</a:t>
            </a:r>
            <a:endParaRPr lang="en-US" altLang="zh-TW" dirty="0"/>
          </a:p>
          <a:p>
            <a:pPr lvl="3"/>
            <a:r>
              <a:rPr lang="ja-JP" altLang="en-US" dirty="0"/>
              <a:t>戦争、貧困</a:t>
            </a:r>
            <a:endParaRPr lang="en-US" altLang="zh-TW" dirty="0"/>
          </a:p>
          <a:p>
            <a:pPr lvl="3"/>
            <a:r>
              <a:rPr lang="ja-JP" altLang="en-US" dirty="0"/>
              <a:t>南における医療モデル</a:t>
            </a:r>
            <a:endParaRPr lang="en-US" altLang="zh-TW" dirty="0"/>
          </a:p>
          <a:p>
            <a:pPr lvl="1"/>
            <a:r>
              <a:rPr lang="ja-JP" altLang="en-US" dirty="0"/>
              <a:t>メイヤーズ</a:t>
            </a:r>
            <a:r>
              <a:rPr lang="zh-TW" altLang="zh-TW" dirty="0"/>
              <a:t>（</a:t>
            </a:r>
            <a:r>
              <a:rPr lang="en-US" altLang="zh-TW" dirty="0"/>
              <a:t>2014</a:t>
            </a:r>
            <a:r>
              <a:rPr lang="zh-TW" altLang="zh-TW" dirty="0"/>
              <a:t>）</a:t>
            </a:r>
            <a:endParaRPr lang="en-US" altLang="zh-TW" dirty="0"/>
          </a:p>
          <a:p>
            <a:pPr lvl="2"/>
            <a:r>
              <a:rPr lang="ja-JP" altLang="en-US" dirty="0"/>
              <a:t>障害者権利条約とトップダウンアプローチ及びニカラグアの</a:t>
            </a:r>
            <a:r>
              <a:rPr lang="en-US" altLang="zh-TW" dirty="0"/>
              <a:t>DPO</a:t>
            </a:r>
            <a:r>
              <a:rPr lang="ja-JP" altLang="en-US" dirty="0"/>
              <a:t>（障害者組織）</a:t>
            </a:r>
            <a:endParaRPr lang="en-US" altLang="zh-TW" dirty="0"/>
          </a:p>
          <a:p>
            <a:pPr lvl="3"/>
            <a:r>
              <a:rPr lang="ja-JP" altLang="en-US" dirty="0"/>
              <a:t>法的言語と現地障害者組織</a:t>
            </a:r>
            <a:endParaRPr lang="en-US" altLang="zh-TW" dirty="0"/>
          </a:p>
          <a:p>
            <a:pPr lvl="3"/>
            <a:r>
              <a:rPr lang="ja-JP" altLang="en-US" dirty="0"/>
              <a:t>医療モデル</a:t>
            </a:r>
            <a:endParaRPr lang="en-US" altLang="zh-TW" dirty="0"/>
          </a:p>
          <a:p>
            <a:pPr lvl="3"/>
            <a:r>
              <a:rPr lang="ja-JP" altLang="en-US" dirty="0"/>
              <a:t>インクルーシブ教育ではなく、教育一般の欠如、</a:t>
            </a:r>
            <a:endParaRPr lang="en-US" altLang="ja-JP" dirty="0"/>
          </a:p>
          <a:p>
            <a:pPr lvl="3"/>
            <a:r>
              <a:rPr lang="ja-JP" altLang="en-US" dirty="0"/>
              <a:t>メガホン又は反響室としての世界的な市民社会か？</a:t>
            </a:r>
            <a:r>
              <a:rPr lang="en-US" altLang="zh-TW" dirty="0"/>
              <a:t>: </a:t>
            </a:r>
            <a:r>
              <a:rPr lang="ja-JP" altLang="en-US" dirty="0"/>
              <a:t>国際障害者権利運動における声</a:t>
            </a:r>
            <a:endParaRPr lang="en-US" altLang="zh-TW" dirty="0"/>
          </a:p>
        </p:txBody>
      </p:sp>
      <p:sp>
        <p:nvSpPr>
          <p:cNvPr id="4" name="スライド番号プレースホルダー 3">
            <a:extLst>
              <a:ext uri="{FF2B5EF4-FFF2-40B4-BE49-F238E27FC236}">
                <a16:creationId xmlns:a16="http://schemas.microsoft.com/office/drawing/2014/main" id="{52C9D5B4-2EB6-4EEF-B5DF-71ADFE7A7DA7}"/>
              </a:ext>
            </a:extLst>
          </p:cNvPr>
          <p:cNvSpPr>
            <a:spLocks noGrp="1"/>
          </p:cNvSpPr>
          <p:nvPr>
            <p:ph type="sldNum" sz="quarter" idx="12"/>
          </p:nvPr>
        </p:nvSpPr>
        <p:spPr/>
        <p:txBody>
          <a:bodyPr/>
          <a:lstStyle/>
          <a:p>
            <a:fld id="{E62D279B-1E28-47A9-A443-96B2A24352B0}" type="slidenum">
              <a:rPr lang="zh-TW" altLang="en-US" smtClean="0"/>
              <a:t>18</a:t>
            </a:fld>
            <a:endParaRPr lang="zh-TW" altLang="en-US"/>
          </a:p>
        </p:txBody>
      </p:sp>
    </p:spTree>
    <p:extLst>
      <p:ext uri="{BB962C8B-B14F-4D97-AF65-F5344CB8AC3E}">
        <p14:creationId xmlns:p14="http://schemas.microsoft.com/office/powerpoint/2010/main" val="338586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556791"/>
            <a:ext cx="7848872" cy="1142021"/>
          </a:xfrm>
        </p:spPr>
        <p:txBody>
          <a:bodyPr>
            <a:normAutofit fontScale="90000"/>
          </a:bodyPr>
          <a:lstStyle/>
          <a:p>
            <a:r>
              <a:rPr lang="ja-JP" altLang="en-US" dirty="0"/>
              <a:t>台湾における盲人のための「特殊」教育</a:t>
            </a:r>
            <a:endParaRPr lang="zh-TW" altLang="en-US" dirty="0"/>
          </a:p>
        </p:txBody>
      </p:sp>
      <p:sp>
        <p:nvSpPr>
          <p:cNvPr id="3" name="內容版面配置區 2"/>
          <p:cNvSpPr>
            <a:spLocks noGrp="1"/>
          </p:cNvSpPr>
          <p:nvPr>
            <p:ph idx="1"/>
          </p:nvPr>
        </p:nvSpPr>
        <p:spPr/>
        <p:txBody>
          <a:bodyPr>
            <a:normAutofit lnSpcReduction="10000"/>
          </a:bodyPr>
          <a:lstStyle/>
          <a:p>
            <a:r>
              <a:rPr lang="ja-JP" altLang="en-US" dirty="0"/>
              <a:t>「欧米」の障害者教育</a:t>
            </a:r>
            <a:endParaRPr lang="en-US" altLang="zh-TW" dirty="0"/>
          </a:p>
          <a:p>
            <a:pPr lvl="1"/>
            <a:r>
              <a:rPr lang="ja-JP" altLang="en-US" dirty="0"/>
              <a:t>隔離、分離、統合およびインクルージョン</a:t>
            </a:r>
            <a:endParaRPr lang="en-US" altLang="zh-TW" dirty="0"/>
          </a:p>
          <a:p>
            <a:pPr lvl="1"/>
            <a:r>
              <a:rPr lang="ja-JP" altLang="en-US" dirty="0"/>
              <a:t>産業化以前、産業化、産業化以後</a:t>
            </a:r>
            <a:endParaRPr lang="en-US" altLang="zh-TW" dirty="0"/>
          </a:p>
          <a:p>
            <a:r>
              <a:rPr lang="ja-JP" altLang="en-US" dirty="0"/>
              <a:t>台湾</a:t>
            </a:r>
            <a:endParaRPr lang="en-US" altLang="zh-TW" dirty="0"/>
          </a:p>
          <a:p>
            <a:pPr lvl="1"/>
            <a:r>
              <a:rPr lang="ja-JP" altLang="en-US" dirty="0"/>
              <a:t>植民地の遺産、日本の植民地時代</a:t>
            </a:r>
            <a:r>
              <a:rPr lang="en-US" altLang="zh-TW" dirty="0"/>
              <a:t> (1895-1945)</a:t>
            </a:r>
          </a:p>
          <a:p>
            <a:pPr lvl="2"/>
            <a:r>
              <a:rPr lang="ja-JP" altLang="en-US" dirty="0"/>
              <a:t>農業社会における盲学校</a:t>
            </a:r>
            <a:endParaRPr lang="en-US" altLang="zh-TW" dirty="0"/>
          </a:p>
          <a:p>
            <a:pPr lvl="1"/>
            <a:r>
              <a:rPr lang="ja-JP" altLang="en-US" dirty="0"/>
              <a:t>第</a:t>
            </a:r>
            <a:r>
              <a:rPr lang="en-US" altLang="ja-JP" dirty="0"/>
              <a:t>2</a:t>
            </a:r>
            <a:r>
              <a:rPr lang="ja-JP" altLang="en-US" dirty="0"/>
              <a:t>次世界大戦後</a:t>
            </a:r>
            <a:r>
              <a:rPr lang="en-US" altLang="zh-TW" dirty="0"/>
              <a:t>, </a:t>
            </a:r>
          </a:p>
          <a:p>
            <a:pPr lvl="2"/>
            <a:r>
              <a:rPr lang="ja-JP" altLang="en-US" dirty="0"/>
              <a:t>産業化社会におけるインクルーシブ教育</a:t>
            </a:r>
            <a:endParaRPr lang="en-US" altLang="zh-TW" dirty="0"/>
          </a:p>
          <a:p>
            <a:pPr lvl="1"/>
            <a:r>
              <a:rPr lang="ja-JP" altLang="en-US" dirty="0"/>
              <a:t>邱大昕</a:t>
            </a:r>
            <a:r>
              <a:rPr lang="en-US" altLang="zh-TW" dirty="0"/>
              <a:t> (2014) </a:t>
            </a:r>
            <a:r>
              <a:rPr lang="ja-JP" altLang="en-US" dirty="0"/>
              <a:t>点字、あんま及び統合：</a:t>
            </a:r>
            <a:r>
              <a:rPr lang="en-US" altLang="zh-TW" u="sng" dirty="0"/>
              <a:t>1870</a:t>
            </a:r>
            <a:r>
              <a:rPr lang="ja-JP" altLang="en-US" u="sng" dirty="0"/>
              <a:t>年代</a:t>
            </a:r>
            <a:r>
              <a:rPr lang="en-US" altLang="zh-TW" u="sng" dirty="0"/>
              <a:t>-1970</a:t>
            </a:r>
            <a:r>
              <a:rPr lang="ja-JP" altLang="en-US" u="sng" dirty="0"/>
              <a:t>年代</a:t>
            </a:r>
            <a:endParaRPr lang="en-US" altLang="ja-JP" u="sng" dirty="0"/>
          </a:p>
          <a:p>
            <a:pPr marL="320040" lvl="1" indent="0">
              <a:buNone/>
            </a:pPr>
            <a:r>
              <a:rPr lang="ja-JP" altLang="en-US" u="sng" dirty="0"/>
              <a:t>台湾におけるハイブリッドな盲人教育の展開</a:t>
            </a:r>
            <a:r>
              <a:rPr lang="en-US" altLang="zh-TW" u="sng" dirty="0">
                <a:hlinkClick r:id="rId2">
                  <a:extLst>
                    <a:ext uri="{A12FA001-AC4F-418D-AE19-62706E023703}">
                      <ahyp:hlinkClr xmlns:ahyp="http://schemas.microsoft.com/office/drawing/2018/hyperlinkcolor" val="tx"/>
                    </a:ext>
                  </a:extLst>
                </a:hlinkClick>
              </a:rPr>
              <a:t> </a:t>
            </a:r>
            <a:r>
              <a:rPr lang="ja-JP" altLang="en-US" u="sng" dirty="0"/>
              <a:t>、</a:t>
            </a:r>
            <a:r>
              <a:rPr lang="en-US" altLang="zh-TW" dirty="0"/>
              <a:t> </a:t>
            </a:r>
            <a:r>
              <a:rPr lang="ja-JP" altLang="en-US" i="1" dirty="0"/>
              <a:t>教育史</a:t>
            </a:r>
            <a:r>
              <a:rPr lang="en-US" altLang="zh-TW" i="1" dirty="0"/>
              <a:t> </a:t>
            </a:r>
            <a:r>
              <a:rPr lang="en-US" altLang="zh-TW" dirty="0"/>
              <a:t>50(1-2): 182-194.</a:t>
            </a:r>
            <a:endParaRPr lang="zh-TW" altLang="en-US" dirty="0"/>
          </a:p>
        </p:txBody>
      </p:sp>
      <p:sp>
        <p:nvSpPr>
          <p:cNvPr id="4" name="スライド番号プレースホルダー 3">
            <a:extLst>
              <a:ext uri="{FF2B5EF4-FFF2-40B4-BE49-F238E27FC236}">
                <a16:creationId xmlns:a16="http://schemas.microsoft.com/office/drawing/2014/main" id="{2B311CA2-5EB7-4B2E-BD3A-1A72150DF795}"/>
              </a:ext>
            </a:extLst>
          </p:cNvPr>
          <p:cNvSpPr>
            <a:spLocks noGrp="1"/>
          </p:cNvSpPr>
          <p:nvPr>
            <p:ph type="sldNum" sz="quarter" idx="12"/>
          </p:nvPr>
        </p:nvSpPr>
        <p:spPr/>
        <p:txBody>
          <a:bodyPr/>
          <a:lstStyle/>
          <a:p>
            <a:fld id="{E62D279B-1E28-47A9-A443-96B2A24352B0}" type="slidenum">
              <a:rPr lang="zh-TW" altLang="en-US" smtClean="0"/>
              <a:t>19</a:t>
            </a:fld>
            <a:endParaRPr lang="zh-TW" altLang="en-US"/>
          </a:p>
        </p:txBody>
      </p:sp>
    </p:spTree>
    <p:extLst>
      <p:ext uri="{BB962C8B-B14F-4D97-AF65-F5344CB8AC3E}">
        <p14:creationId xmlns:p14="http://schemas.microsoft.com/office/powerpoint/2010/main" val="136363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dirty="0"/>
              <a:t>概要</a:t>
            </a:r>
            <a:endParaRPr lang="zh-TW" altLang="en-US" dirty="0"/>
          </a:p>
        </p:txBody>
      </p:sp>
      <p:sp>
        <p:nvSpPr>
          <p:cNvPr id="3" name="內容版面配置區 2"/>
          <p:cNvSpPr>
            <a:spLocks noGrp="1"/>
          </p:cNvSpPr>
          <p:nvPr>
            <p:ph idx="1"/>
          </p:nvPr>
        </p:nvSpPr>
        <p:spPr/>
        <p:txBody>
          <a:bodyPr>
            <a:normAutofit/>
          </a:bodyPr>
          <a:lstStyle/>
          <a:p>
            <a:r>
              <a:rPr lang="ja-JP" altLang="en-US" dirty="0"/>
              <a:t>定義</a:t>
            </a:r>
            <a:endParaRPr lang="en-US" altLang="zh-TW" dirty="0"/>
          </a:p>
          <a:p>
            <a:pPr latinLnBrk="1"/>
            <a:r>
              <a:rPr lang="ja-JP" altLang="en-US" dirty="0"/>
              <a:t>展開</a:t>
            </a:r>
            <a:endParaRPr lang="zh-TW" altLang="zh-TW" dirty="0"/>
          </a:p>
          <a:p>
            <a:r>
              <a:rPr lang="ja-JP" altLang="en-US" dirty="0"/>
              <a:t>知見</a:t>
            </a:r>
            <a:r>
              <a:rPr lang="en-US" altLang="zh-TW" dirty="0"/>
              <a:t> </a:t>
            </a:r>
            <a:endParaRPr lang="zh-TW" altLang="zh-TW" dirty="0"/>
          </a:p>
          <a:p>
            <a:pPr latinLnBrk="1"/>
            <a:r>
              <a:rPr lang="ja-JP" altLang="en-US" dirty="0"/>
              <a:t>課題</a:t>
            </a:r>
            <a:r>
              <a:rPr lang="en-US" altLang="zh-TW" dirty="0"/>
              <a:t> </a:t>
            </a:r>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62149"/>
            <a:ext cx="3309937"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a:extLst>
              <a:ext uri="{FF2B5EF4-FFF2-40B4-BE49-F238E27FC236}">
                <a16:creationId xmlns:a16="http://schemas.microsoft.com/office/drawing/2014/main" id="{F97CC8F3-CA36-4E3B-BD16-ED4A45C7150F}"/>
              </a:ext>
            </a:extLst>
          </p:cNvPr>
          <p:cNvSpPr>
            <a:spLocks noGrp="1"/>
          </p:cNvSpPr>
          <p:nvPr>
            <p:ph type="sldNum" sz="quarter" idx="12"/>
          </p:nvPr>
        </p:nvSpPr>
        <p:spPr/>
        <p:txBody>
          <a:bodyPr/>
          <a:lstStyle/>
          <a:p>
            <a:fld id="{E62D279B-1E28-47A9-A443-96B2A24352B0}" type="slidenum">
              <a:rPr lang="zh-TW" altLang="en-US" smtClean="0"/>
              <a:t>2</a:t>
            </a:fld>
            <a:endParaRPr lang="zh-TW" altLang="en-US"/>
          </a:p>
        </p:txBody>
      </p:sp>
    </p:spTree>
    <p:extLst>
      <p:ext uri="{BB962C8B-B14F-4D97-AF65-F5344CB8AC3E}">
        <p14:creationId xmlns:p14="http://schemas.microsoft.com/office/powerpoint/2010/main" val="2949914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a:t>慈善から権利へ</a:t>
            </a:r>
            <a:r>
              <a:rPr lang="en-US" altLang="zh-TW" dirty="0"/>
              <a:t>?</a:t>
            </a:r>
            <a:endParaRPr lang="zh-TW" altLang="en-US" dirty="0"/>
          </a:p>
        </p:txBody>
      </p:sp>
      <p:sp>
        <p:nvSpPr>
          <p:cNvPr id="3" name="內容版面配置區 2"/>
          <p:cNvSpPr>
            <a:spLocks noGrp="1"/>
          </p:cNvSpPr>
          <p:nvPr>
            <p:ph idx="1"/>
          </p:nvPr>
        </p:nvSpPr>
        <p:spPr/>
        <p:txBody>
          <a:bodyPr>
            <a:normAutofit/>
          </a:bodyPr>
          <a:lstStyle/>
          <a:p>
            <a:r>
              <a:rPr lang="ja-JP" altLang="en-US" dirty="0"/>
              <a:t>名称の政治</a:t>
            </a:r>
            <a:endParaRPr lang="en-US" altLang="zh-TW" dirty="0"/>
          </a:p>
          <a:p>
            <a:r>
              <a:rPr lang="ja-JP" altLang="en-US" dirty="0"/>
              <a:t>「ハンディキャップを持つ者」（</a:t>
            </a:r>
            <a:r>
              <a:rPr lang="en-US" altLang="zh-TW" dirty="0"/>
              <a:t>“</a:t>
            </a:r>
            <a:r>
              <a:rPr lang="zh-TW" altLang="en-US" dirty="0"/>
              <a:t>殘障</a:t>
            </a:r>
            <a:r>
              <a:rPr lang="en-US" altLang="zh-TW" dirty="0"/>
              <a:t>”) </a:t>
            </a:r>
            <a:r>
              <a:rPr lang="ja-JP" altLang="en-US" dirty="0"/>
              <a:t>から「障害者」（身心障礙者）へ</a:t>
            </a:r>
            <a:endParaRPr lang="en-US" altLang="zh-TW" dirty="0"/>
          </a:p>
          <a:p>
            <a:pPr lvl="1"/>
            <a:r>
              <a:rPr lang="ja-JP" altLang="en-US" dirty="0"/>
              <a:t>「人権」でなくもっと慈善を</a:t>
            </a:r>
            <a:endParaRPr lang="en-US" altLang="zh-TW" dirty="0"/>
          </a:p>
          <a:p>
            <a:pPr lvl="1"/>
            <a:r>
              <a:rPr lang="ja-JP" altLang="en-US" dirty="0"/>
              <a:t>慈善の覇権</a:t>
            </a:r>
            <a:endParaRPr lang="en-US" altLang="zh-TW" dirty="0"/>
          </a:p>
          <a:p>
            <a:pPr lvl="2"/>
            <a:r>
              <a:rPr lang="ja-JP" altLang="en-US" dirty="0"/>
              <a:t>張恒豪と</a:t>
            </a:r>
            <a:r>
              <a:rPr lang="en-US" altLang="zh-TW" dirty="0"/>
              <a:t> Jing-yi Wang. 2016. </a:t>
            </a:r>
            <a:r>
              <a:rPr lang="ja-JP" altLang="en-US" dirty="0"/>
              <a:t>「ハンディキャップを持つ者から障害者へ」</a:t>
            </a:r>
            <a:r>
              <a:rPr lang="en-US" altLang="zh-TW" dirty="0"/>
              <a:t>: </a:t>
            </a:r>
            <a:r>
              <a:rPr lang="ja-JP" altLang="en-US" dirty="0"/>
              <a:t>台湾の新聞における障害のラベルと論文の内容分析、「台湾社会学ジャーナル」、</a:t>
            </a:r>
            <a:r>
              <a:rPr lang="en-US" altLang="zh-TW" dirty="0"/>
              <a:t>31: 1-41. </a:t>
            </a:r>
            <a:r>
              <a:rPr lang="en-US" altLang="ja-JP" dirty="0"/>
              <a:t>(</a:t>
            </a:r>
            <a:r>
              <a:rPr lang="ja-JP" altLang="en-US" dirty="0"/>
              <a:t>中国語</a:t>
            </a:r>
            <a:r>
              <a:rPr lang="en-US" altLang="ja-JP" dirty="0"/>
              <a:t>)</a:t>
            </a:r>
            <a:r>
              <a:rPr lang="en-US" altLang="zh-TW" dirty="0"/>
              <a:t> </a:t>
            </a:r>
            <a:endParaRPr lang="zh-TW" altLang="en-US" dirty="0"/>
          </a:p>
        </p:txBody>
      </p:sp>
      <p:sp>
        <p:nvSpPr>
          <p:cNvPr id="4" name="スライド番号プレースホルダー 3">
            <a:extLst>
              <a:ext uri="{FF2B5EF4-FFF2-40B4-BE49-F238E27FC236}">
                <a16:creationId xmlns:a16="http://schemas.microsoft.com/office/drawing/2014/main" id="{1BD94B9A-1E94-4CB6-BE90-CF086CEA2AFD}"/>
              </a:ext>
            </a:extLst>
          </p:cNvPr>
          <p:cNvSpPr>
            <a:spLocks noGrp="1"/>
          </p:cNvSpPr>
          <p:nvPr>
            <p:ph type="sldNum" sz="quarter" idx="12"/>
          </p:nvPr>
        </p:nvSpPr>
        <p:spPr/>
        <p:txBody>
          <a:bodyPr/>
          <a:lstStyle/>
          <a:p>
            <a:fld id="{E62D279B-1E28-47A9-A443-96B2A24352B0}" type="slidenum">
              <a:rPr lang="zh-TW" altLang="en-US" smtClean="0"/>
              <a:t>20</a:t>
            </a:fld>
            <a:endParaRPr lang="zh-TW" altLang="en-US"/>
          </a:p>
        </p:txBody>
      </p:sp>
    </p:spTree>
    <p:extLst>
      <p:ext uri="{BB962C8B-B14F-4D97-AF65-F5344CB8AC3E}">
        <p14:creationId xmlns:p14="http://schemas.microsoft.com/office/powerpoint/2010/main" val="298708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ICF</a:t>
            </a:r>
            <a:r>
              <a:rPr lang="ja-JP" altLang="en-US" dirty="0"/>
              <a:t>の現地化（ローカライゼーション）</a:t>
            </a:r>
            <a:endParaRPr lang="zh-TW" altLang="en-US" dirty="0"/>
          </a:p>
        </p:txBody>
      </p:sp>
      <p:sp>
        <p:nvSpPr>
          <p:cNvPr id="3" name="內容版面配置區 2"/>
          <p:cNvSpPr>
            <a:spLocks noGrp="1"/>
          </p:cNvSpPr>
          <p:nvPr>
            <p:ph idx="1"/>
          </p:nvPr>
        </p:nvSpPr>
        <p:spPr/>
        <p:txBody>
          <a:bodyPr>
            <a:normAutofit/>
          </a:bodyPr>
          <a:lstStyle/>
          <a:p>
            <a:r>
              <a:rPr lang="ja-JP" altLang="en-US" dirty="0"/>
              <a:t>台湾に社会モデルを持ち込むかまたは医療化された障害を持ち込むか</a:t>
            </a:r>
            <a:endParaRPr lang="en-US" altLang="zh-TW" dirty="0"/>
          </a:p>
          <a:p>
            <a:pPr lvl="1"/>
            <a:r>
              <a:rPr lang="ja-JP" altLang="en-US" dirty="0"/>
              <a:t>医療専門家によるさらなる評価、評価へのさらなる時間</a:t>
            </a:r>
            <a:r>
              <a:rPr lang="en-US" altLang="zh-TW" dirty="0"/>
              <a:t> </a:t>
            </a:r>
          </a:p>
          <a:p>
            <a:pPr lvl="1"/>
            <a:r>
              <a:rPr lang="ja-JP" altLang="en-US" dirty="0"/>
              <a:t>社会モデルに基づく予算がほぼない</a:t>
            </a:r>
            <a:endParaRPr lang="en-US" altLang="zh-TW" dirty="0"/>
          </a:p>
          <a:p>
            <a:pPr lvl="1"/>
            <a:r>
              <a:rPr lang="en-US" altLang="zh-TW" dirty="0"/>
              <a:t>ICF</a:t>
            </a:r>
            <a:r>
              <a:rPr lang="ja-JP" altLang="en-US" dirty="0"/>
              <a:t>による障害の医療化か</a:t>
            </a:r>
            <a:endParaRPr lang="zh-TW" altLang="en-US" dirty="0"/>
          </a:p>
        </p:txBody>
      </p:sp>
      <p:sp>
        <p:nvSpPr>
          <p:cNvPr id="4" name="スライド番号プレースホルダー 3">
            <a:extLst>
              <a:ext uri="{FF2B5EF4-FFF2-40B4-BE49-F238E27FC236}">
                <a16:creationId xmlns:a16="http://schemas.microsoft.com/office/drawing/2014/main" id="{A15EE9A3-86E0-4130-8F52-E7744B5DE148}"/>
              </a:ext>
            </a:extLst>
          </p:cNvPr>
          <p:cNvSpPr>
            <a:spLocks noGrp="1"/>
          </p:cNvSpPr>
          <p:nvPr>
            <p:ph type="sldNum" sz="quarter" idx="12"/>
          </p:nvPr>
        </p:nvSpPr>
        <p:spPr/>
        <p:txBody>
          <a:bodyPr/>
          <a:lstStyle/>
          <a:p>
            <a:fld id="{E62D279B-1E28-47A9-A443-96B2A24352B0}" type="slidenum">
              <a:rPr lang="zh-TW" altLang="en-US" smtClean="0"/>
              <a:t>21</a:t>
            </a:fld>
            <a:endParaRPr lang="zh-TW" altLang="en-US"/>
          </a:p>
        </p:txBody>
      </p:sp>
    </p:spTree>
    <p:extLst>
      <p:ext uri="{BB962C8B-B14F-4D97-AF65-F5344CB8AC3E}">
        <p14:creationId xmlns:p14="http://schemas.microsoft.com/office/powerpoint/2010/main" val="299180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a:t>課題</a:t>
            </a:r>
            <a:endParaRPr lang="zh-TW" altLang="en-US" dirty="0"/>
          </a:p>
        </p:txBody>
      </p:sp>
      <p:sp>
        <p:nvSpPr>
          <p:cNvPr id="3" name="內容版面配置區 2"/>
          <p:cNvSpPr>
            <a:spLocks noGrp="1"/>
          </p:cNvSpPr>
          <p:nvPr>
            <p:ph idx="1"/>
          </p:nvPr>
        </p:nvSpPr>
        <p:spPr/>
        <p:txBody>
          <a:bodyPr/>
          <a:lstStyle/>
          <a:p>
            <a:r>
              <a:rPr lang="ja-JP" altLang="en-US" dirty="0"/>
              <a:t>組織化、それとも草の根の</a:t>
            </a:r>
            <a:r>
              <a:rPr lang="en-US" altLang="zh-TW" dirty="0"/>
              <a:t> </a:t>
            </a:r>
            <a:r>
              <a:rPr lang="ja-JP" altLang="en-US" dirty="0"/>
              <a:t>障害者への接続か</a:t>
            </a:r>
            <a:r>
              <a:rPr lang="en-US" altLang="zh-TW" dirty="0"/>
              <a:t> </a:t>
            </a:r>
            <a:r>
              <a:rPr lang="zh-TW" altLang="en-US" dirty="0"/>
              <a:t>？</a:t>
            </a:r>
            <a:endParaRPr lang="en-US" altLang="zh-TW" dirty="0"/>
          </a:p>
          <a:p>
            <a:pPr lvl="1"/>
            <a:r>
              <a:rPr lang="ja-JP" altLang="en-US" dirty="0"/>
              <a:t>組織化</a:t>
            </a:r>
            <a:endParaRPr lang="en-US" altLang="zh-TW" dirty="0"/>
          </a:p>
          <a:p>
            <a:pPr lvl="2"/>
            <a:r>
              <a:rPr lang="ja-JP" altLang="en-US" dirty="0"/>
              <a:t>研究センター？学位プログラム？</a:t>
            </a:r>
            <a:r>
              <a:rPr lang="en-US" altLang="zh-TW" dirty="0"/>
              <a:t> </a:t>
            </a:r>
            <a:r>
              <a:rPr lang="ja-JP" altLang="en-US" dirty="0"/>
              <a:t>または？</a:t>
            </a:r>
            <a:endParaRPr lang="en-US" altLang="zh-TW" dirty="0"/>
          </a:p>
          <a:p>
            <a:pPr lvl="1"/>
            <a:r>
              <a:rPr lang="ja-JP" altLang="en-US" dirty="0"/>
              <a:t>学者と</a:t>
            </a:r>
            <a:r>
              <a:rPr lang="en-US" altLang="zh-TW" dirty="0"/>
              <a:t> </a:t>
            </a:r>
            <a:r>
              <a:rPr lang="ja-JP" altLang="en-US" dirty="0"/>
              <a:t>障害者組織</a:t>
            </a:r>
            <a:r>
              <a:rPr lang="en-US" altLang="zh-TW" dirty="0"/>
              <a:t>/</a:t>
            </a:r>
            <a:r>
              <a:rPr lang="ja-JP" altLang="en-US" dirty="0"/>
              <a:t>民間組織の関係</a:t>
            </a:r>
            <a:endParaRPr lang="en-US" altLang="zh-TW" dirty="0"/>
          </a:p>
          <a:p>
            <a:pPr marL="457200" lvl="1" indent="0">
              <a:buNone/>
            </a:pPr>
            <a:endParaRPr lang="en-US" altLang="zh-TW" dirty="0"/>
          </a:p>
        </p:txBody>
      </p:sp>
      <p:sp>
        <p:nvSpPr>
          <p:cNvPr id="4" name="スライド番号プレースホルダー 3">
            <a:extLst>
              <a:ext uri="{FF2B5EF4-FFF2-40B4-BE49-F238E27FC236}">
                <a16:creationId xmlns:a16="http://schemas.microsoft.com/office/drawing/2014/main" id="{E52B5E13-99A5-4C85-8859-4FEB00895CB1}"/>
              </a:ext>
            </a:extLst>
          </p:cNvPr>
          <p:cNvSpPr>
            <a:spLocks noGrp="1"/>
          </p:cNvSpPr>
          <p:nvPr>
            <p:ph type="sldNum" sz="quarter" idx="12"/>
          </p:nvPr>
        </p:nvSpPr>
        <p:spPr/>
        <p:txBody>
          <a:bodyPr/>
          <a:lstStyle/>
          <a:p>
            <a:fld id="{E62D279B-1E28-47A9-A443-96B2A24352B0}" type="slidenum">
              <a:rPr lang="zh-TW" altLang="en-US" smtClean="0"/>
              <a:t>22</a:t>
            </a:fld>
            <a:endParaRPr lang="zh-TW" altLang="en-US"/>
          </a:p>
        </p:txBody>
      </p:sp>
    </p:spTree>
    <p:extLst>
      <p:ext uri="{BB962C8B-B14F-4D97-AF65-F5344CB8AC3E}">
        <p14:creationId xmlns:p14="http://schemas.microsoft.com/office/powerpoint/2010/main" val="264758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ja-JP" altLang="en-US" dirty="0"/>
              <a:t>障害学の現地化</a:t>
            </a:r>
            <a:r>
              <a:rPr lang="zh-TW" altLang="en-US" dirty="0"/>
              <a:t>？</a:t>
            </a:r>
            <a:endParaRPr lang="en-US" altLang="zh-TW" dirty="0"/>
          </a:p>
          <a:p>
            <a:pPr lvl="1"/>
            <a:r>
              <a:rPr lang="ja-JP" altLang="en-US" dirty="0"/>
              <a:t>ポストコロニアル的批評から現地化された理論へ</a:t>
            </a:r>
            <a:r>
              <a:rPr lang="en-US" altLang="zh-TW" dirty="0"/>
              <a:t> </a:t>
            </a:r>
          </a:p>
          <a:p>
            <a:pPr lvl="1"/>
            <a:r>
              <a:rPr lang="ja-JP" altLang="en-US" dirty="0"/>
              <a:t>個人主義、家族及びコミュニティ</a:t>
            </a:r>
            <a:endParaRPr lang="en-US" altLang="zh-TW" dirty="0"/>
          </a:p>
          <a:p>
            <a:pPr lvl="1"/>
            <a:r>
              <a:rPr lang="ja-JP" altLang="en-US" dirty="0"/>
              <a:t>障害学への東アジアの視点</a:t>
            </a:r>
            <a:endParaRPr lang="en-US" altLang="zh-TW" dirty="0"/>
          </a:p>
          <a:p>
            <a:pPr lvl="2"/>
            <a:r>
              <a:rPr lang="ja-JP" altLang="en-US" dirty="0"/>
              <a:t>政策への含意</a:t>
            </a:r>
            <a:endParaRPr lang="en-US" altLang="zh-TW" dirty="0"/>
          </a:p>
          <a:p>
            <a:pPr lvl="3"/>
            <a:r>
              <a:rPr lang="ja-JP" altLang="en-US" dirty="0"/>
              <a:t>脱施設化</a:t>
            </a:r>
            <a:endParaRPr lang="en-US" altLang="zh-TW" dirty="0"/>
          </a:p>
          <a:p>
            <a:pPr lvl="3"/>
            <a:r>
              <a:rPr lang="ja-JP" altLang="en-US" dirty="0"/>
              <a:t>法的能力と後見制度</a:t>
            </a:r>
            <a:endParaRPr lang="en-US" altLang="zh-TW" dirty="0"/>
          </a:p>
          <a:p>
            <a:pPr marL="1371600" lvl="3" indent="0">
              <a:buNone/>
            </a:pPr>
            <a:endParaRPr lang="en-US" altLang="zh-TW" dirty="0"/>
          </a:p>
        </p:txBody>
      </p:sp>
      <p:sp>
        <p:nvSpPr>
          <p:cNvPr id="4" name="スライド番号プレースホルダー 3">
            <a:extLst>
              <a:ext uri="{FF2B5EF4-FFF2-40B4-BE49-F238E27FC236}">
                <a16:creationId xmlns:a16="http://schemas.microsoft.com/office/drawing/2014/main" id="{00F15B75-97C5-4A4B-A255-4FDC85CAAB7D}"/>
              </a:ext>
            </a:extLst>
          </p:cNvPr>
          <p:cNvSpPr>
            <a:spLocks noGrp="1"/>
          </p:cNvSpPr>
          <p:nvPr>
            <p:ph type="sldNum" sz="quarter" idx="12"/>
          </p:nvPr>
        </p:nvSpPr>
        <p:spPr/>
        <p:txBody>
          <a:bodyPr/>
          <a:lstStyle/>
          <a:p>
            <a:fld id="{E62D279B-1E28-47A9-A443-96B2A24352B0}" type="slidenum">
              <a:rPr lang="zh-TW" altLang="en-US" smtClean="0"/>
              <a:t>23</a:t>
            </a:fld>
            <a:endParaRPr lang="zh-TW" altLang="en-US"/>
          </a:p>
        </p:txBody>
      </p:sp>
    </p:spTree>
    <p:extLst>
      <p:ext uri="{BB962C8B-B14F-4D97-AF65-F5344CB8AC3E}">
        <p14:creationId xmlns:p14="http://schemas.microsoft.com/office/powerpoint/2010/main" val="1854354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ja-JP" altLang="en-US" dirty="0"/>
              <a:t>交差性</a:t>
            </a:r>
            <a:r>
              <a:rPr lang="en-US" altLang="ja-JP" dirty="0"/>
              <a:t>(intersectionality)</a:t>
            </a:r>
            <a:endParaRPr lang="en-US" altLang="zh-TW" dirty="0"/>
          </a:p>
          <a:p>
            <a:pPr lvl="1"/>
            <a:r>
              <a:rPr lang="ja-JP" altLang="en-US" dirty="0"/>
              <a:t>ジェンダー、セクシャリティ、階級</a:t>
            </a:r>
            <a:r>
              <a:rPr lang="en-US" altLang="ja-JP" dirty="0"/>
              <a:t>/</a:t>
            </a:r>
            <a:r>
              <a:rPr lang="ja-JP" altLang="en-US" dirty="0"/>
              <a:t>労働、エスニシティ</a:t>
            </a:r>
            <a:endParaRPr lang="en-US" altLang="zh-TW" dirty="0"/>
          </a:p>
          <a:p>
            <a:endParaRPr lang="zh-TW" altLang="en-US" dirty="0"/>
          </a:p>
        </p:txBody>
      </p:sp>
      <p:sp>
        <p:nvSpPr>
          <p:cNvPr id="4" name="スライド番号プレースホルダー 3">
            <a:extLst>
              <a:ext uri="{FF2B5EF4-FFF2-40B4-BE49-F238E27FC236}">
                <a16:creationId xmlns:a16="http://schemas.microsoft.com/office/drawing/2014/main" id="{48EA81CD-F87C-4294-89C6-3FB1C6C4FB95}"/>
              </a:ext>
            </a:extLst>
          </p:cNvPr>
          <p:cNvSpPr>
            <a:spLocks noGrp="1"/>
          </p:cNvSpPr>
          <p:nvPr>
            <p:ph type="sldNum" sz="quarter" idx="12"/>
          </p:nvPr>
        </p:nvSpPr>
        <p:spPr/>
        <p:txBody>
          <a:bodyPr/>
          <a:lstStyle/>
          <a:p>
            <a:fld id="{E62D279B-1E28-47A9-A443-96B2A24352B0}" type="slidenum">
              <a:rPr lang="zh-TW" altLang="en-US" smtClean="0"/>
              <a:t>24</a:t>
            </a:fld>
            <a:endParaRPr lang="zh-TW" altLang="en-US"/>
          </a:p>
        </p:txBody>
      </p:sp>
    </p:spTree>
    <p:extLst>
      <p:ext uri="{BB962C8B-B14F-4D97-AF65-F5344CB8AC3E}">
        <p14:creationId xmlns:p14="http://schemas.microsoft.com/office/powerpoint/2010/main" val="1228771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ja-JP" altLang="en-US" dirty="0"/>
              <a:t>学際性</a:t>
            </a:r>
            <a:endParaRPr lang="en-US" altLang="zh-TW" dirty="0"/>
          </a:p>
          <a:p>
            <a:pPr lvl="1"/>
            <a:r>
              <a:rPr lang="ja-JP" altLang="en-US" dirty="0"/>
              <a:t>「伝統的」障害分野との対話</a:t>
            </a:r>
            <a:endParaRPr lang="en-US" altLang="zh-TW" dirty="0"/>
          </a:p>
          <a:p>
            <a:pPr lvl="1"/>
            <a:r>
              <a:rPr lang="ja-JP" altLang="en-US" dirty="0"/>
              <a:t>様々なフィールドの間のコミュニケーション</a:t>
            </a:r>
            <a:endParaRPr lang="en-US" altLang="zh-TW" dirty="0"/>
          </a:p>
          <a:p>
            <a:pPr lvl="1"/>
            <a:r>
              <a:rPr lang="ja-JP" altLang="en-US" dirty="0"/>
              <a:t>学問環境の変化</a:t>
            </a:r>
            <a:endParaRPr lang="en-US" altLang="zh-TW" dirty="0"/>
          </a:p>
          <a:p>
            <a:pPr lvl="2"/>
            <a:r>
              <a:rPr lang="ja-JP" altLang="en-US" dirty="0"/>
              <a:t>応用研究、実証主義</a:t>
            </a:r>
            <a:endParaRPr lang="en-US" altLang="zh-TW" dirty="0"/>
          </a:p>
          <a:p>
            <a:pPr lvl="2"/>
            <a:r>
              <a:rPr lang="ja-JP" altLang="en-US" dirty="0"/>
              <a:t>発表の要請</a:t>
            </a:r>
            <a:r>
              <a:rPr lang="en-US" altLang="zh-TW" dirty="0"/>
              <a:t> </a:t>
            </a:r>
          </a:p>
          <a:p>
            <a:pPr lvl="2"/>
            <a:r>
              <a:rPr lang="ja-JP" altLang="en-US" dirty="0"/>
              <a:t>学際的作業を勧めない</a:t>
            </a:r>
            <a:r>
              <a:rPr lang="en-US" altLang="zh-TW" dirty="0"/>
              <a:t> </a:t>
            </a:r>
          </a:p>
          <a:p>
            <a:pPr marL="502920" lvl="2" indent="0">
              <a:buNone/>
            </a:pPr>
            <a:endParaRPr lang="en-US" altLang="zh-TW" dirty="0"/>
          </a:p>
          <a:p>
            <a:pPr marL="502920" lvl="2" indent="0">
              <a:buNone/>
            </a:pPr>
            <a:endParaRPr lang="en-US" altLang="zh-TW" dirty="0"/>
          </a:p>
          <a:p>
            <a:pPr marL="502920" lvl="2" indent="0">
              <a:buNone/>
            </a:pPr>
            <a:endParaRPr lang="en-US" altLang="zh-TW" dirty="0"/>
          </a:p>
          <a:p>
            <a:pPr marL="502920" lvl="2" indent="0">
              <a:buNone/>
            </a:pPr>
            <a:r>
              <a:rPr lang="ja-JP" altLang="en-US"/>
              <a:t>　　　　　　　　　　　　　　　　　　　　　　　　　　　　　　　　　　　　　　　　（長瀬修仮訳）</a:t>
            </a:r>
            <a:endParaRPr lang="en-US" altLang="zh-TW" dirty="0"/>
          </a:p>
          <a:p>
            <a:pPr marL="502920" lvl="2" indent="0">
              <a:buNone/>
            </a:pPr>
            <a:endParaRPr lang="en-US" altLang="zh-TW" dirty="0"/>
          </a:p>
          <a:p>
            <a:pPr lvl="2"/>
            <a:endParaRPr lang="en-US" altLang="zh-TW" dirty="0"/>
          </a:p>
          <a:p>
            <a:pPr lvl="2"/>
            <a:endParaRPr lang="en-US" altLang="zh-TW" dirty="0"/>
          </a:p>
        </p:txBody>
      </p:sp>
      <p:sp>
        <p:nvSpPr>
          <p:cNvPr id="4" name="スライド番号プレースホルダー 3">
            <a:extLst>
              <a:ext uri="{FF2B5EF4-FFF2-40B4-BE49-F238E27FC236}">
                <a16:creationId xmlns:a16="http://schemas.microsoft.com/office/drawing/2014/main" id="{59CF0CC4-5F61-4474-8A5D-2BDDBF167611}"/>
              </a:ext>
            </a:extLst>
          </p:cNvPr>
          <p:cNvSpPr>
            <a:spLocks noGrp="1"/>
          </p:cNvSpPr>
          <p:nvPr>
            <p:ph type="sldNum" sz="quarter" idx="12"/>
          </p:nvPr>
        </p:nvSpPr>
        <p:spPr/>
        <p:txBody>
          <a:bodyPr/>
          <a:lstStyle/>
          <a:p>
            <a:fld id="{E62D279B-1E28-47A9-A443-96B2A24352B0}" type="slidenum">
              <a:rPr lang="zh-TW" altLang="en-US" smtClean="0"/>
              <a:t>25</a:t>
            </a:fld>
            <a:endParaRPr lang="zh-TW" altLang="en-US"/>
          </a:p>
        </p:txBody>
      </p:sp>
    </p:spTree>
    <p:extLst>
      <p:ext uri="{BB962C8B-B14F-4D97-AF65-F5344CB8AC3E}">
        <p14:creationId xmlns:p14="http://schemas.microsoft.com/office/powerpoint/2010/main" val="421755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dirty="0"/>
              <a:t>障害学</a:t>
            </a:r>
            <a:r>
              <a:rPr lang="en-US" altLang="zh-TW" dirty="0"/>
              <a:t>?</a:t>
            </a:r>
            <a:endParaRPr lang="zh-TW" altLang="en-US" dirty="0"/>
          </a:p>
        </p:txBody>
      </p:sp>
      <p:sp>
        <p:nvSpPr>
          <p:cNvPr id="3" name="內容版面配置區 2"/>
          <p:cNvSpPr>
            <a:spLocks noGrp="1"/>
          </p:cNvSpPr>
          <p:nvPr>
            <p:ph idx="1"/>
          </p:nvPr>
        </p:nvSpPr>
        <p:spPr/>
        <p:txBody>
          <a:bodyPr>
            <a:normAutofit/>
          </a:bodyPr>
          <a:lstStyle/>
          <a:p>
            <a:r>
              <a:rPr lang="ja-JP" altLang="en-US" dirty="0"/>
              <a:t>「障害の研究」から「障害学」へ</a:t>
            </a:r>
            <a:endParaRPr lang="en-US" altLang="zh-TW" dirty="0"/>
          </a:p>
          <a:p>
            <a:r>
              <a:rPr lang="ja-JP" altLang="en-US" dirty="0"/>
              <a:t>障害学</a:t>
            </a:r>
            <a:r>
              <a:rPr lang="en-US" altLang="ja-JP" dirty="0"/>
              <a:t>/</a:t>
            </a:r>
            <a:r>
              <a:rPr lang="ja-JP" altLang="en-US" dirty="0"/>
              <a:t>非障害学</a:t>
            </a:r>
            <a:r>
              <a:rPr lang="en-US" altLang="zh-TW" dirty="0"/>
              <a:t> </a:t>
            </a:r>
          </a:p>
          <a:p>
            <a:pPr lvl="1"/>
            <a:r>
              <a:rPr lang="zh-TW" altLang="en-US" dirty="0"/>
              <a:t>（</a:t>
            </a:r>
            <a:r>
              <a:rPr lang="ja-JP" altLang="en-US" dirty="0"/>
              <a:t>シミ・リントン </a:t>
            </a:r>
            <a:r>
              <a:rPr lang="en-US" altLang="zh-TW" dirty="0"/>
              <a:t>1998)</a:t>
            </a:r>
          </a:p>
          <a:p>
            <a:pPr lvl="1"/>
            <a:r>
              <a:rPr lang="ja-JP" altLang="en-US" dirty="0"/>
              <a:t>リベラルアーツ対医療モデル</a:t>
            </a:r>
            <a:endParaRPr lang="en-US" altLang="zh-TW" dirty="0"/>
          </a:p>
          <a:p>
            <a:pPr lvl="1"/>
            <a:r>
              <a:rPr lang="ja-JP" altLang="en-US" dirty="0"/>
              <a:t>女性</a:t>
            </a:r>
            <a:r>
              <a:rPr lang="en-US" altLang="ja-JP" dirty="0"/>
              <a:t>/</a:t>
            </a:r>
            <a:r>
              <a:rPr lang="ja-JP" altLang="en-US" dirty="0"/>
              <a:t>ジェンダー研究、人種</a:t>
            </a:r>
            <a:r>
              <a:rPr lang="en-US" altLang="ja-JP" dirty="0"/>
              <a:t>/</a:t>
            </a:r>
            <a:r>
              <a:rPr lang="ja-JP" altLang="en-US" dirty="0"/>
              <a:t>民族研究、クイア研究と同様に、マイノリティグループ（障害者）の社会的抑圧を認識</a:t>
            </a:r>
            <a:endParaRPr lang="en-US" altLang="zh-TW" dirty="0"/>
          </a:p>
          <a:p>
            <a:endParaRPr lang="en-US" altLang="zh-TW" dirty="0"/>
          </a:p>
          <a:p>
            <a:endParaRPr lang="zh-TW" altLang="en-US" dirty="0"/>
          </a:p>
        </p:txBody>
      </p:sp>
      <p:sp>
        <p:nvSpPr>
          <p:cNvPr id="4" name="スライド番号プレースホルダー 3">
            <a:extLst>
              <a:ext uri="{FF2B5EF4-FFF2-40B4-BE49-F238E27FC236}">
                <a16:creationId xmlns:a16="http://schemas.microsoft.com/office/drawing/2014/main" id="{C15134D0-C546-4CF0-9810-504AE36B6B83}"/>
              </a:ext>
            </a:extLst>
          </p:cNvPr>
          <p:cNvSpPr>
            <a:spLocks noGrp="1"/>
          </p:cNvSpPr>
          <p:nvPr>
            <p:ph type="sldNum" sz="quarter" idx="12"/>
          </p:nvPr>
        </p:nvSpPr>
        <p:spPr/>
        <p:txBody>
          <a:bodyPr/>
          <a:lstStyle/>
          <a:p>
            <a:fld id="{E62D279B-1E28-47A9-A443-96B2A24352B0}" type="slidenum">
              <a:rPr lang="zh-TW" altLang="en-US" smtClean="0"/>
              <a:t>3</a:t>
            </a:fld>
            <a:endParaRPr lang="zh-TW" altLang="en-US"/>
          </a:p>
        </p:txBody>
      </p:sp>
    </p:spTree>
    <p:extLst>
      <p:ext uri="{BB962C8B-B14F-4D97-AF65-F5344CB8AC3E}">
        <p14:creationId xmlns:p14="http://schemas.microsoft.com/office/powerpoint/2010/main" val="60491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ja-JP" altLang="en-US" dirty="0"/>
              <a:t>定義</a:t>
            </a:r>
            <a:endParaRPr lang="zh-TW" altLang="en-US" dirty="0"/>
          </a:p>
        </p:txBody>
      </p:sp>
      <p:sp>
        <p:nvSpPr>
          <p:cNvPr id="3" name="內容版面配置區 2"/>
          <p:cNvSpPr>
            <a:spLocks noGrp="1"/>
          </p:cNvSpPr>
          <p:nvPr>
            <p:ph idx="1"/>
          </p:nvPr>
        </p:nvSpPr>
        <p:spPr/>
        <p:txBody>
          <a:bodyPr>
            <a:normAutofit/>
          </a:bodyPr>
          <a:lstStyle/>
          <a:p>
            <a:r>
              <a:rPr lang="ja-JP" altLang="en-US" dirty="0"/>
              <a:t>障害学プログラム</a:t>
            </a:r>
            <a:r>
              <a:rPr lang="en-US" altLang="zh-TW" dirty="0"/>
              <a:t> 2002</a:t>
            </a:r>
            <a:r>
              <a:rPr lang="ja-JP" altLang="en-US" dirty="0"/>
              <a:t>ガイドライン</a:t>
            </a:r>
            <a:endParaRPr lang="en-US" altLang="zh-TW" dirty="0"/>
          </a:p>
          <a:p>
            <a:pPr lvl="1"/>
            <a:r>
              <a:rPr lang="ja-JP" altLang="en-US" dirty="0"/>
              <a:t>障害についての医療、個人、欠点に注目するモデルの支配に挑戦する（それらの貢献を無視しない）</a:t>
            </a:r>
          </a:p>
          <a:p>
            <a:pPr lvl="1"/>
            <a:r>
              <a:rPr lang="ja-JP" altLang="en-US" dirty="0"/>
              <a:t>障害を人間の連続した経験の一部と考える</a:t>
            </a:r>
          </a:p>
          <a:p>
            <a:pPr lvl="1"/>
            <a:r>
              <a:rPr lang="ja-JP" altLang="en-US" dirty="0"/>
              <a:t>参加拡大への環境的および社会的障壁を検証する</a:t>
            </a:r>
          </a:p>
          <a:p>
            <a:pPr lvl="1"/>
            <a:r>
              <a:rPr lang="ja-JP" altLang="en-US" dirty="0"/>
              <a:t>学際的アプローチ</a:t>
            </a:r>
            <a:endParaRPr lang="en-US" altLang="ja-JP" dirty="0"/>
          </a:p>
          <a:p>
            <a:pPr marL="320040" lvl="1" indent="0">
              <a:buNone/>
            </a:pPr>
            <a:endParaRPr lang="en-US" altLang="zh-TW" dirty="0"/>
          </a:p>
          <a:p>
            <a:pPr marL="914400" lvl="2" indent="0">
              <a:buNone/>
            </a:pPr>
            <a:r>
              <a:rPr lang="en-US" altLang="zh-TW" b="1" dirty="0"/>
              <a:t>				</a:t>
            </a:r>
            <a:r>
              <a:rPr lang="ja-JP" altLang="en-US" dirty="0"/>
              <a:t> </a:t>
            </a:r>
            <a:r>
              <a:rPr lang="en-US" altLang="zh-TW" dirty="0"/>
              <a:t>(</a:t>
            </a:r>
            <a:r>
              <a:rPr lang="en-US" altLang="ja-JP" dirty="0"/>
              <a:t>Cushing</a:t>
            </a:r>
            <a:r>
              <a:rPr lang="ja-JP" altLang="en-US" dirty="0"/>
              <a:t> </a:t>
            </a:r>
            <a:r>
              <a:rPr lang="en-US" altLang="ja-JP" dirty="0"/>
              <a:t>and</a:t>
            </a:r>
            <a:r>
              <a:rPr lang="ja-JP" altLang="en-US" dirty="0"/>
              <a:t> </a:t>
            </a:r>
            <a:r>
              <a:rPr lang="en-US" altLang="ja-JP" dirty="0"/>
              <a:t>Smith</a:t>
            </a:r>
            <a:r>
              <a:rPr lang="en-US" altLang="zh-TW" dirty="0"/>
              <a:t> 2009)</a:t>
            </a:r>
          </a:p>
          <a:p>
            <a:pPr lvl="1"/>
            <a:endParaRPr lang="en-US" altLang="zh-TW" dirty="0"/>
          </a:p>
        </p:txBody>
      </p:sp>
      <p:sp>
        <p:nvSpPr>
          <p:cNvPr id="4" name="スライド番号プレースホルダー 3">
            <a:extLst>
              <a:ext uri="{FF2B5EF4-FFF2-40B4-BE49-F238E27FC236}">
                <a16:creationId xmlns:a16="http://schemas.microsoft.com/office/drawing/2014/main" id="{87805896-FD6E-4409-8868-6F15B3EE0D50}"/>
              </a:ext>
            </a:extLst>
          </p:cNvPr>
          <p:cNvSpPr>
            <a:spLocks noGrp="1"/>
          </p:cNvSpPr>
          <p:nvPr>
            <p:ph type="sldNum" sz="quarter" idx="12"/>
          </p:nvPr>
        </p:nvSpPr>
        <p:spPr/>
        <p:txBody>
          <a:bodyPr/>
          <a:lstStyle/>
          <a:p>
            <a:fld id="{E62D279B-1E28-47A9-A443-96B2A24352B0}" type="slidenum">
              <a:rPr lang="zh-TW" altLang="en-US" smtClean="0"/>
              <a:t>4</a:t>
            </a:fld>
            <a:endParaRPr lang="zh-TW" altLang="en-US"/>
          </a:p>
        </p:txBody>
      </p:sp>
    </p:spTree>
    <p:extLst>
      <p:ext uri="{BB962C8B-B14F-4D97-AF65-F5344CB8AC3E}">
        <p14:creationId xmlns:p14="http://schemas.microsoft.com/office/powerpoint/2010/main" val="318367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a:t>障害学の組織化</a:t>
            </a:r>
            <a:endParaRPr lang="zh-TW" altLang="en-US" dirty="0"/>
          </a:p>
        </p:txBody>
      </p:sp>
      <p:sp>
        <p:nvSpPr>
          <p:cNvPr id="3" name="內容版面配置區 2"/>
          <p:cNvSpPr>
            <a:spLocks noGrp="1"/>
          </p:cNvSpPr>
          <p:nvPr>
            <p:ph idx="1"/>
          </p:nvPr>
        </p:nvSpPr>
        <p:spPr/>
        <p:txBody>
          <a:bodyPr>
            <a:normAutofit/>
          </a:bodyPr>
          <a:lstStyle/>
          <a:p>
            <a:r>
              <a:rPr lang="ja-JP" altLang="en-US" dirty="0"/>
              <a:t>イギリス：</a:t>
            </a:r>
            <a:endParaRPr lang="en-US" altLang="zh-TW" dirty="0"/>
          </a:p>
          <a:p>
            <a:pPr lvl="1"/>
            <a:r>
              <a:rPr lang="en-US" altLang="zh-TW" dirty="0"/>
              <a:t>1974</a:t>
            </a:r>
            <a:r>
              <a:rPr lang="ja-JP" altLang="en-US" dirty="0"/>
              <a:t>年</a:t>
            </a:r>
            <a:r>
              <a:rPr lang="en-US" altLang="zh-TW" dirty="0"/>
              <a:t> </a:t>
            </a:r>
            <a:r>
              <a:rPr lang="ja-JP" altLang="en-US" dirty="0"/>
              <a:t>隔離に反対する身体障害者連盟</a:t>
            </a:r>
            <a:r>
              <a:rPr lang="en-US" altLang="zh-TW" dirty="0"/>
              <a:t>(UPIAS)</a:t>
            </a:r>
          </a:p>
          <a:p>
            <a:pPr lvl="1"/>
            <a:r>
              <a:rPr lang="ja-JP" altLang="en-US" dirty="0"/>
              <a:t>雑誌</a:t>
            </a:r>
            <a:r>
              <a:rPr lang="en-US" altLang="zh-TW" dirty="0"/>
              <a:t>: </a:t>
            </a:r>
          </a:p>
          <a:p>
            <a:pPr lvl="2"/>
            <a:r>
              <a:rPr lang="ja-JP" altLang="en-US" dirty="0"/>
              <a:t>「障害、ハンディキャップと社会」</a:t>
            </a:r>
            <a:r>
              <a:rPr lang="en-US" altLang="zh-TW" dirty="0"/>
              <a:t>”(Disability, Handicap and Society)1986</a:t>
            </a:r>
            <a:r>
              <a:rPr lang="ja-JP" altLang="en-US" dirty="0"/>
              <a:t>年、オリバーとバートン</a:t>
            </a:r>
            <a:endParaRPr lang="en-US" altLang="zh-TW" dirty="0"/>
          </a:p>
          <a:p>
            <a:pPr lvl="2"/>
            <a:r>
              <a:rPr lang="ja-JP" altLang="en-US" dirty="0"/>
              <a:t>「障害と社会」</a:t>
            </a:r>
            <a:r>
              <a:rPr lang="en-US" altLang="ja-JP" dirty="0"/>
              <a:t>(Disability and Society)</a:t>
            </a:r>
            <a:r>
              <a:rPr lang="ja-JP" altLang="en-US" dirty="0"/>
              <a:t>と改称</a:t>
            </a:r>
            <a:r>
              <a:rPr lang="en-US" altLang="zh-TW" dirty="0"/>
              <a:t> 1993</a:t>
            </a:r>
            <a:r>
              <a:rPr lang="ja-JP" altLang="en-US" dirty="0"/>
              <a:t>年</a:t>
            </a:r>
            <a:endParaRPr lang="en-US" altLang="zh-TW" dirty="0"/>
          </a:p>
          <a:p>
            <a:pPr lvl="1"/>
            <a:r>
              <a:rPr lang="ja-JP" altLang="en-US" dirty="0"/>
              <a:t>リーズにおける障害研究ユニット、</a:t>
            </a:r>
            <a:r>
              <a:rPr lang="en-US" altLang="zh-TW" dirty="0"/>
              <a:t>1992</a:t>
            </a:r>
            <a:r>
              <a:rPr lang="ja-JP" altLang="en-US" dirty="0"/>
              <a:t>年</a:t>
            </a:r>
            <a:endParaRPr lang="en-US" altLang="zh-TW" dirty="0"/>
          </a:p>
          <a:p>
            <a:pPr lvl="1"/>
            <a:r>
              <a:rPr lang="ja-JP" altLang="en-US" dirty="0"/>
              <a:t>障害学センター（</a:t>
            </a:r>
            <a:r>
              <a:rPr lang="en-US" altLang="zh-TW" dirty="0"/>
              <a:t>CDS</a:t>
            </a:r>
            <a:r>
              <a:rPr lang="ja-JP" altLang="en-US" dirty="0"/>
              <a:t>）、</a:t>
            </a:r>
            <a:r>
              <a:rPr lang="en-US" altLang="zh-TW" dirty="0"/>
              <a:t> 1999</a:t>
            </a:r>
            <a:r>
              <a:rPr lang="ja-JP" altLang="en-US" dirty="0"/>
              <a:t>年</a:t>
            </a:r>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zh-TW" altLang="en-US" dirty="0"/>
          </a:p>
        </p:txBody>
      </p:sp>
      <p:sp>
        <p:nvSpPr>
          <p:cNvPr id="4" name="スライド番号プレースホルダー 3">
            <a:extLst>
              <a:ext uri="{FF2B5EF4-FFF2-40B4-BE49-F238E27FC236}">
                <a16:creationId xmlns:a16="http://schemas.microsoft.com/office/drawing/2014/main" id="{56990B6B-9EC7-4917-9C08-6065576EB5EA}"/>
              </a:ext>
            </a:extLst>
          </p:cNvPr>
          <p:cNvSpPr>
            <a:spLocks noGrp="1"/>
          </p:cNvSpPr>
          <p:nvPr>
            <p:ph type="sldNum" sz="quarter" idx="12"/>
          </p:nvPr>
        </p:nvSpPr>
        <p:spPr/>
        <p:txBody>
          <a:bodyPr/>
          <a:lstStyle/>
          <a:p>
            <a:fld id="{E62D279B-1E28-47A9-A443-96B2A24352B0}" type="slidenum">
              <a:rPr lang="zh-TW" altLang="en-US" smtClean="0"/>
              <a:t>5</a:t>
            </a:fld>
            <a:endParaRPr lang="zh-TW" altLang="en-US"/>
          </a:p>
        </p:txBody>
      </p:sp>
    </p:spTree>
    <p:extLst>
      <p:ext uri="{BB962C8B-B14F-4D97-AF65-F5344CB8AC3E}">
        <p14:creationId xmlns:p14="http://schemas.microsoft.com/office/powerpoint/2010/main" val="336993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r>
              <a:rPr lang="ja-JP" altLang="en-US" dirty="0"/>
              <a:t>米国</a:t>
            </a:r>
            <a:endParaRPr lang="en-US" altLang="ja-JP" dirty="0"/>
          </a:p>
          <a:p>
            <a:r>
              <a:rPr lang="ja-JP" altLang="en-US" dirty="0"/>
              <a:t>慢性疾患と障害セクション、ウェスタン社会科学学会</a:t>
            </a:r>
            <a:r>
              <a:rPr lang="en-US" altLang="zh-TW" dirty="0"/>
              <a:t> (WSSA) </a:t>
            </a:r>
          </a:p>
          <a:p>
            <a:pPr lvl="1"/>
            <a:r>
              <a:rPr lang="ja-JP" altLang="en-US" dirty="0"/>
              <a:t>雑誌</a:t>
            </a:r>
            <a:r>
              <a:rPr lang="en-US" altLang="zh-TW" dirty="0"/>
              <a:t> </a:t>
            </a:r>
          </a:p>
          <a:p>
            <a:pPr lvl="2"/>
            <a:r>
              <a:rPr lang="ja-JP" altLang="en-US" dirty="0"/>
              <a:t>季刊障害と慢性疾患</a:t>
            </a:r>
            <a:r>
              <a:rPr lang="en-US" altLang="ja-JP" dirty="0"/>
              <a:t>(Disability and Chronic Illness Quarterly)</a:t>
            </a:r>
            <a:r>
              <a:rPr lang="ja-JP" altLang="en-US" dirty="0"/>
              <a:t>　</a:t>
            </a:r>
            <a:r>
              <a:rPr lang="en-US" altLang="zh-TW" dirty="0"/>
              <a:t>1980</a:t>
            </a:r>
            <a:r>
              <a:rPr lang="ja-JP" altLang="en-US" dirty="0"/>
              <a:t>年</a:t>
            </a:r>
            <a:endParaRPr lang="en-US" altLang="zh-TW" dirty="0"/>
          </a:p>
          <a:p>
            <a:pPr lvl="2"/>
            <a:r>
              <a:rPr lang="ja-JP" altLang="en-US" dirty="0"/>
              <a:t>季刊障害学（</a:t>
            </a:r>
            <a:r>
              <a:rPr lang="en-US" altLang="ja-JP" dirty="0"/>
              <a:t>Disability Studies Quarterly)</a:t>
            </a:r>
            <a:r>
              <a:rPr lang="ja-JP" altLang="en-US" dirty="0"/>
              <a:t>と改称</a:t>
            </a:r>
            <a:r>
              <a:rPr lang="en-US" altLang="zh-TW" dirty="0"/>
              <a:t> 1985</a:t>
            </a:r>
            <a:r>
              <a:rPr lang="ja-JP" altLang="en-US" dirty="0"/>
              <a:t>年</a:t>
            </a:r>
            <a:r>
              <a:rPr lang="zh-TW" altLang="en-US" dirty="0"/>
              <a:t>；</a:t>
            </a:r>
            <a:endParaRPr lang="en-US" altLang="zh-TW" dirty="0"/>
          </a:p>
          <a:p>
            <a:pPr lvl="1"/>
            <a:r>
              <a:rPr lang="en-US" altLang="zh-TW" dirty="0"/>
              <a:t>SDS</a:t>
            </a:r>
          </a:p>
          <a:p>
            <a:pPr lvl="2"/>
            <a:r>
              <a:rPr lang="ja-JP" altLang="en-US" dirty="0"/>
              <a:t>社会学会の慢性疾患、機能障害、能力障害についての研究；</a:t>
            </a:r>
            <a:r>
              <a:rPr lang="en-US" altLang="zh-TW" dirty="0"/>
              <a:t>1982</a:t>
            </a:r>
            <a:r>
              <a:rPr lang="ja-JP" altLang="en-US" dirty="0"/>
              <a:t>年</a:t>
            </a:r>
            <a:endParaRPr lang="en-US" altLang="zh-TW" dirty="0"/>
          </a:p>
          <a:p>
            <a:pPr lvl="2"/>
            <a:r>
              <a:rPr lang="ja-JP" altLang="en-US" dirty="0"/>
              <a:t>障害学会</a:t>
            </a:r>
            <a:r>
              <a:rPr lang="en-US" altLang="ja-JP" dirty="0"/>
              <a:t>(Society for  Disability Studies)</a:t>
            </a:r>
            <a:r>
              <a:rPr lang="ja-JP" altLang="en-US" dirty="0"/>
              <a:t>、</a:t>
            </a:r>
            <a:r>
              <a:rPr lang="en-US" altLang="zh-TW" dirty="0"/>
              <a:t> 1986</a:t>
            </a:r>
            <a:r>
              <a:rPr lang="ja-JP" altLang="en-US" dirty="0"/>
              <a:t>年</a:t>
            </a:r>
            <a:endParaRPr lang="zh-TW" altLang="en-US" dirty="0"/>
          </a:p>
        </p:txBody>
      </p:sp>
      <p:sp>
        <p:nvSpPr>
          <p:cNvPr id="4" name="スライド番号プレースホルダー 3">
            <a:extLst>
              <a:ext uri="{FF2B5EF4-FFF2-40B4-BE49-F238E27FC236}">
                <a16:creationId xmlns:a16="http://schemas.microsoft.com/office/drawing/2014/main" id="{B0E70483-9B55-421D-A630-F33B2AD469B4}"/>
              </a:ext>
            </a:extLst>
          </p:cNvPr>
          <p:cNvSpPr>
            <a:spLocks noGrp="1"/>
          </p:cNvSpPr>
          <p:nvPr>
            <p:ph type="sldNum" sz="quarter" idx="12"/>
          </p:nvPr>
        </p:nvSpPr>
        <p:spPr/>
        <p:txBody>
          <a:bodyPr/>
          <a:lstStyle/>
          <a:p>
            <a:fld id="{E62D279B-1E28-47A9-A443-96B2A24352B0}" type="slidenum">
              <a:rPr lang="zh-TW" altLang="en-US" smtClean="0"/>
              <a:t>6</a:t>
            </a:fld>
            <a:endParaRPr lang="zh-TW" altLang="en-US"/>
          </a:p>
        </p:txBody>
      </p:sp>
    </p:spTree>
    <p:extLst>
      <p:ext uri="{BB962C8B-B14F-4D97-AF65-F5344CB8AC3E}">
        <p14:creationId xmlns:p14="http://schemas.microsoft.com/office/powerpoint/2010/main" val="143925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ja-JP" altLang="en-US" dirty="0"/>
              <a:t>北欧諸国</a:t>
            </a:r>
            <a:endParaRPr lang="en-US" altLang="zh-TW" dirty="0"/>
          </a:p>
          <a:p>
            <a:pPr lvl="1"/>
            <a:r>
              <a:rPr lang="ja-JP" altLang="en-US" dirty="0"/>
              <a:t>北欧障害研究ネットワーク</a:t>
            </a:r>
            <a:r>
              <a:rPr lang="en-US" altLang="ja-JP" dirty="0"/>
              <a:t>(Nordic Network on Disability Research)</a:t>
            </a:r>
            <a:r>
              <a:rPr lang="en-US" altLang="zh-TW" dirty="0"/>
              <a:t> 1997</a:t>
            </a:r>
            <a:r>
              <a:rPr lang="ja-JP" altLang="en-US" dirty="0"/>
              <a:t>年</a:t>
            </a:r>
            <a:endParaRPr lang="en-US" altLang="zh-TW" dirty="0"/>
          </a:p>
          <a:p>
            <a:pPr lvl="1"/>
            <a:r>
              <a:rPr lang="ja-JP" altLang="en-US" dirty="0"/>
              <a:t>スカンジナビア障害研究ジャーナル</a:t>
            </a:r>
            <a:r>
              <a:rPr lang="en-US" altLang="ja-JP" dirty="0"/>
              <a:t>(Scandinavian Journal of Disability Research)</a:t>
            </a:r>
            <a:r>
              <a:rPr lang="ja-JP" altLang="en-US" dirty="0"/>
              <a:t>、</a:t>
            </a:r>
            <a:r>
              <a:rPr lang="en-US" altLang="zh-TW" dirty="0"/>
              <a:t>SJDR</a:t>
            </a:r>
            <a:endParaRPr lang="zh-TW" altLang="en-US" dirty="0"/>
          </a:p>
          <a:p>
            <a:pPr lvl="1"/>
            <a:endParaRPr lang="zh-TW" altLang="en-US" dirty="0"/>
          </a:p>
        </p:txBody>
      </p:sp>
      <p:sp>
        <p:nvSpPr>
          <p:cNvPr id="4" name="スライド番号プレースホルダー 3">
            <a:extLst>
              <a:ext uri="{FF2B5EF4-FFF2-40B4-BE49-F238E27FC236}">
                <a16:creationId xmlns:a16="http://schemas.microsoft.com/office/drawing/2014/main" id="{51E5734C-E65C-4C71-B916-14B0FF490A96}"/>
              </a:ext>
            </a:extLst>
          </p:cNvPr>
          <p:cNvSpPr>
            <a:spLocks noGrp="1"/>
          </p:cNvSpPr>
          <p:nvPr>
            <p:ph type="sldNum" sz="quarter" idx="12"/>
          </p:nvPr>
        </p:nvSpPr>
        <p:spPr/>
        <p:txBody>
          <a:bodyPr/>
          <a:lstStyle/>
          <a:p>
            <a:fld id="{E62D279B-1E28-47A9-A443-96B2A24352B0}" type="slidenum">
              <a:rPr lang="zh-TW" altLang="en-US" smtClean="0"/>
              <a:t>7</a:t>
            </a:fld>
            <a:endParaRPr lang="zh-TW" altLang="en-US"/>
          </a:p>
        </p:txBody>
      </p:sp>
    </p:spTree>
    <p:extLst>
      <p:ext uri="{BB962C8B-B14F-4D97-AF65-F5344CB8AC3E}">
        <p14:creationId xmlns:p14="http://schemas.microsoft.com/office/powerpoint/2010/main" val="237108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ja-JP" altLang="en-US" dirty="0"/>
              <a:t>障害学の発展</a:t>
            </a:r>
            <a:endParaRPr lang="zh-TW" altLang="en-US" dirty="0"/>
          </a:p>
        </p:txBody>
      </p:sp>
      <p:sp>
        <p:nvSpPr>
          <p:cNvPr id="3" name="內容版面配置區 2"/>
          <p:cNvSpPr>
            <a:spLocks noGrp="1"/>
          </p:cNvSpPr>
          <p:nvPr>
            <p:ph idx="1"/>
          </p:nvPr>
        </p:nvSpPr>
        <p:spPr/>
        <p:txBody>
          <a:bodyPr/>
          <a:lstStyle/>
          <a:p>
            <a:r>
              <a:rPr lang="ja-JP" altLang="en-US" dirty="0"/>
              <a:t>アメリカ、カナダ、イギリス、オーストラリア、ニュージーランド</a:t>
            </a:r>
            <a:endParaRPr lang="en-US" altLang="zh-TW" dirty="0"/>
          </a:p>
          <a:p>
            <a:pPr lvl="1"/>
            <a:r>
              <a:rPr lang="ja-JP" altLang="en-US" dirty="0"/>
              <a:t>独立の</a:t>
            </a:r>
            <a:r>
              <a:rPr lang="en-US" altLang="zh-TW" dirty="0"/>
              <a:t> </a:t>
            </a:r>
            <a:r>
              <a:rPr lang="ja-JP" altLang="en-US" dirty="0"/>
              <a:t>障害学部門</a:t>
            </a:r>
            <a:endParaRPr lang="en-US" altLang="zh-TW" dirty="0"/>
          </a:p>
          <a:p>
            <a:pPr lvl="1"/>
            <a:r>
              <a:rPr lang="ja-JP" altLang="en-US" dirty="0"/>
              <a:t>応用系学問分野とのハイブリダイゼーション</a:t>
            </a:r>
            <a:endParaRPr lang="en-US" altLang="zh-TW" dirty="0"/>
          </a:p>
          <a:p>
            <a:pPr lvl="1"/>
            <a:r>
              <a:rPr lang="ja-JP" altLang="en-US" dirty="0"/>
              <a:t>リベラルアーツ内での統合</a:t>
            </a:r>
            <a:endParaRPr lang="zh-TW" altLang="zh-TW" dirty="0"/>
          </a:p>
          <a:p>
            <a:endParaRPr lang="zh-TW" altLang="en-US" dirty="0"/>
          </a:p>
        </p:txBody>
      </p:sp>
      <p:sp>
        <p:nvSpPr>
          <p:cNvPr id="4" name="スライド番号プレースホルダー 3">
            <a:extLst>
              <a:ext uri="{FF2B5EF4-FFF2-40B4-BE49-F238E27FC236}">
                <a16:creationId xmlns:a16="http://schemas.microsoft.com/office/drawing/2014/main" id="{EB538C04-877C-45CF-8B46-3E7C753315EA}"/>
              </a:ext>
            </a:extLst>
          </p:cNvPr>
          <p:cNvSpPr>
            <a:spLocks noGrp="1"/>
          </p:cNvSpPr>
          <p:nvPr>
            <p:ph type="sldNum" sz="quarter" idx="12"/>
          </p:nvPr>
        </p:nvSpPr>
        <p:spPr/>
        <p:txBody>
          <a:bodyPr/>
          <a:lstStyle/>
          <a:p>
            <a:fld id="{E62D279B-1E28-47A9-A443-96B2A24352B0}" type="slidenum">
              <a:rPr lang="zh-TW" altLang="en-US" smtClean="0"/>
              <a:t>8</a:t>
            </a:fld>
            <a:endParaRPr lang="zh-TW" altLang="en-US"/>
          </a:p>
        </p:txBody>
      </p:sp>
    </p:spTree>
    <p:extLst>
      <p:ext uri="{BB962C8B-B14F-4D97-AF65-F5344CB8AC3E}">
        <p14:creationId xmlns:p14="http://schemas.microsoft.com/office/powerpoint/2010/main" val="153303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lvl="0"/>
            <a:r>
              <a:rPr kumimoji="1" lang="ja-JP" altLang="en-US" sz="3200" b="1" i="0" u="none" strike="noStrike" cap="none" normalizeH="0" baseline="0" dirty="0">
                <a:ln>
                  <a:noFill/>
                </a:ln>
                <a:solidFill>
                  <a:schemeClr val="tx1">
                    <a:lumMod val="95000"/>
                  </a:schemeClr>
                </a:solidFill>
                <a:effectLst/>
                <a:latin typeface="Calibri" pitchFamily="34" charset="0"/>
                <a:ea typeface="新細明體" pitchFamily="18" charset="-120"/>
                <a:cs typeface="Arial" pitchFamily="34" charset="0"/>
              </a:rPr>
              <a:t>表</a:t>
            </a:r>
            <a:r>
              <a:rPr kumimoji="1" lang="en-US" altLang="zh-TW" sz="3200" b="1" i="0" u="none" strike="noStrike" cap="none" normalizeH="0" baseline="0" dirty="0">
                <a:ln>
                  <a:noFill/>
                </a:ln>
                <a:solidFill>
                  <a:schemeClr val="tx1">
                    <a:lumMod val="95000"/>
                  </a:schemeClr>
                </a:solidFill>
                <a:effectLst/>
                <a:latin typeface="Calibri" pitchFamily="34" charset="0"/>
                <a:ea typeface="新細明體" pitchFamily="18" charset="-120"/>
                <a:cs typeface="Arial" pitchFamily="34" charset="0"/>
              </a:rPr>
              <a:t> (</a:t>
            </a:r>
            <a:r>
              <a:rPr kumimoji="1" lang="ja-JP" altLang="en-US" sz="3200" b="1" i="0" u="none" strike="noStrike" cap="none" normalizeH="0" baseline="0" dirty="0">
                <a:ln>
                  <a:noFill/>
                </a:ln>
                <a:solidFill>
                  <a:schemeClr val="tx1">
                    <a:lumMod val="95000"/>
                  </a:schemeClr>
                </a:solidFill>
                <a:effectLst/>
                <a:latin typeface="Calibri" pitchFamily="34" charset="0"/>
                <a:ea typeface="新細明體" pitchFamily="18" charset="-120"/>
                <a:cs typeface="Arial" pitchFamily="34" charset="0"/>
              </a:rPr>
              <a:t>全地域における</a:t>
            </a:r>
            <a:r>
              <a:rPr kumimoji="1" lang="en-US" altLang="zh-TW" sz="3200" b="1" dirty="0">
                <a:solidFill>
                  <a:schemeClr val="tx1">
                    <a:lumMod val="95000"/>
                  </a:schemeClr>
                </a:solidFill>
                <a:latin typeface="Calibri" pitchFamily="34" charset="0"/>
                <a:ea typeface="新細明體" pitchFamily="18" charset="-120"/>
                <a:cs typeface="Arial" pitchFamily="34" charset="0"/>
              </a:rPr>
              <a:t>1999 -2008</a:t>
            </a:r>
            <a:r>
              <a:rPr kumimoji="1" lang="ja-JP" altLang="en-US" sz="3200" b="1" dirty="0">
                <a:solidFill>
                  <a:schemeClr val="tx1">
                    <a:lumMod val="95000"/>
                  </a:schemeClr>
                </a:solidFill>
                <a:latin typeface="Calibri" pitchFamily="34" charset="0"/>
                <a:ea typeface="新細明體" pitchFamily="18" charset="-120"/>
                <a:cs typeface="Arial" pitchFamily="34" charset="0"/>
              </a:rPr>
              <a:t>の</a:t>
            </a:r>
            <a:r>
              <a:rPr kumimoji="1" lang="en-US" altLang="zh-TW" sz="3200" b="1" i="0" u="none" strike="noStrike" cap="none" normalizeH="0" baseline="0" dirty="0">
                <a:ln>
                  <a:noFill/>
                </a:ln>
                <a:solidFill>
                  <a:schemeClr val="tx1">
                    <a:lumMod val="95000"/>
                  </a:schemeClr>
                </a:solidFill>
                <a:effectLst/>
                <a:latin typeface="Calibri" pitchFamily="34" charset="0"/>
                <a:ea typeface="新細明體" pitchFamily="18" charset="-120"/>
                <a:cs typeface="Arial" pitchFamily="34" charset="0"/>
              </a:rPr>
              <a:t> DS </a:t>
            </a:r>
            <a:r>
              <a:rPr kumimoji="1" lang="ja-JP" altLang="en-US" sz="3200" b="1" i="0" u="none" strike="noStrike" cap="none" normalizeH="0" baseline="0" dirty="0">
                <a:ln>
                  <a:noFill/>
                </a:ln>
                <a:solidFill>
                  <a:schemeClr val="tx1">
                    <a:lumMod val="95000"/>
                  </a:schemeClr>
                </a:solidFill>
                <a:effectLst/>
                <a:latin typeface="Calibri" pitchFamily="34" charset="0"/>
                <a:ea typeface="新細明體" pitchFamily="18" charset="-120"/>
                <a:cs typeface="Arial" pitchFamily="34" charset="0"/>
              </a:rPr>
              <a:t>の発展</a:t>
            </a:r>
            <a:r>
              <a:rPr kumimoji="1" lang="en-US" altLang="zh-TW" sz="3200" b="1" i="0" u="none" strike="noStrike" cap="none" normalizeH="0" baseline="0" dirty="0">
                <a:ln>
                  <a:noFill/>
                </a:ln>
                <a:solidFill>
                  <a:schemeClr val="tx1">
                    <a:lumMod val="95000"/>
                  </a:schemeClr>
                </a:solidFill>
                <a:effectLst/>
                <a:latin typeface="Calibri" pitchFamily="34" charset="0"/>
                <a:ea typeface="新細明體" pitchFamily="18" charset="-120"/>
                <a:cs typeface="Arial" pitchFamily="34" charset="0"/>
              </a:rPr>
              <a:t>)</a:t>
            </a:r>
            <a:endParaRPr lang="zh-TW" altLang="en-US" sz="3200" dirty="0">
              <a:solidFill>
                <a:schemeClr val="tx1">
                  <a:lumMod val="95000"/>
                </a:scheme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60995387"/>
              </p:ext>
            </p:extLst>
          </p:nvPr>
        </p:nvGraphicFramePr>
        <p:xfrm>
          <a:off x="1043609" y="2780929"/>
          <a:ext cx="6696741" cy="2527051"/>
        </p:xfrm>
        <a:graphic>
          <a:graphicData uri="http://schemas.openxmlformats.org/drawingml/2006/table">
            <a:tbl>
              <a:tblPr firstRow="1" firstCol="1" bandRow="1">
                <a:tableStyleId>{5C22544A-7EE6-4342-B048-85BDC9FD1C3A}</a:tableStyleId>
              </a:tblPr>
              <a:tblGrid>
                <a:gridCol w="729238">
                  <a:extLst>
                    <a:ext uri="{9D8B030D-6E8A-4147-A177-3AD203B41FA5}">
                      <a16:colId xmlns:a16="http://schemas.microsoft.com/office/drawing/2014/main" val="20000"/>
                    </a:ext>
                  </a:extLst>
                </a:gridCol>
                <a:gridCol w="788961">
                  <a:extLst>
                    <a:ext uri="{9D8B030D-6E8A-4147-A177-3AD203B41FA5}">
                      <a16:colId xmlns:a16="http://schemas.microsoft.com/office/drawing/2014/main" val="20001"/>
                    </a:ext>
                  </a:extLst>
                </a:gridCol>
                <a:gridCol w="736312">
                  <a:extLst>
                    <a:ext uri="{9D8B030D-6E8A-4147-A177-3AD203B41FA5}">
                      <a16:colId xmlns:a16="http://schemas.microsoft.com/office/drawing/2014/main" val="20002"/>
                    </a:ext>
                  </a:extLst>
                </a:gridCol>
                <a:gridCol w="788961">
                  <a:extLst>
                    <a:ext uri="{9D8B030D-6E8A-4147-A177-3AD203B41FA5}">
                      <a16:colId xmlns:a16="http://schemas.microsoft.com/office/drawing/2014/main" val="20003"/>
                    </a:ext>
                  </a:extLst>
                </a:gridCol>
                <a:gridCol w="736312">
                  <a:extLst>
                    <a:ext uri="{9D8B030D-6E8A-4147-A177-3AD203B41FA5}">
                      <a16:colId xmlns:a16="http://schemas.microsoft.com/office/drawing/2014/main" val="20004"/>
                    </a:ext>
                  </a:extLst>
                </a:gridCol>
                <a:gridCol w="719809">
                  <a:extLst>
                    <a:ext uri="{9D8B030D-6E8A-4147-A177-3AD203B41FA5}">
                      <a16:colId xmlns:a16="http://schemas.microsoft.com/office/drawing/2014/main" val="20005"/>
                    </a:ext>
                  </a:extLst>
                </a:gridCol>
                <a:gridCol w="736312">
                  <a:extLst>
                    <a:ext uri="{9D8B030D-6E8A-4147-A177-3AD203B41FA5}">
                      <a16:colId xmlns:a16="http://schemas.microsoft.com/office/drawing/2014/main" val="20006"/>
                    </a:ext>
                  </a:extLst>
                </a:gridCol>
                <a:gridCol w="724524">
                  <a:extLst>
                    <a:ext uri="{9D8B030D-6E8A-4147-A177-3AD203B41FA5}">
                      <a16:colId xmlns:a16="http://schemas.microsoft.com/office/drawing/2014/main" val="20007"/>
                    </a:ext>
                  </a:extLst>
                </a:gridCol>
                <a:gridCol w="736312">
                  <a:extLst>
                    <a:ext uri="{9D8B030D-6E8A-4147-A177-3AD203B41FA5}">
                      <a16:colId xmlns:a16="http://schemas.microsoft.com/office/drawing/2014/main" val="20008"/>
                    </a:ext>
                  </a:extLst>
                </a:gridCol>
              </a:tblGrid>
              <a:tr h="1315771">
                <a:tc>
                  <a:txBody>
                    <a:bodyPr/>
                    <a:lstStyle/>
                    <a:p>
                      <a:pPr>
                        <a:spcAft>
                          <a:spcPts val="0"/>
                        </a:spcAft>
                      </a:pPr>
                      <a:r>
                        <a:rPr lang="en-US" sz="1350" kern="0" dirty="0">
                          <a:effectLst/>
                        </a:rPr>
                        <a:t> </a:t>
                      </a:r>
                      <a:endParaRPr lang="zh-TW" sz="1200" kern="100" dirty="0">
                        <a:effectLst/>
                        <a:latin typeface="Calibri"/>
                        <a:ea typeface="新細明體"/>
                        <a:cs typeface="Times New Roman"/>
                      </a:endParaRPr>
                    </a:p>
                  </a:txBody>
                  <a:tcPr marL="68580" marR="68580" marT="0" marB="0"/>
                </a:tc>
                <a:tc>
                  <a:txBody>
                    <a:bodyPr/>
                    <a:lstStyle/>
                    <a:p>
                      <a:pPr>
                        <a:spcAft>
                          <a:spcPts val="0"/>
                        </a:spcAft>
                      </a:pPr>
                      <a:r>
                        <a:rPr lang="ja-JP" altLang="en-US" sz="1200" kern="0" dirty="0">
                          <a:effectLst/>
                        </a:rPr>
                        <a:t>正規学位</a:t>
                      </a:r>
                      <a:endParaRPr lang="zh-TW" sz="1200" kern="100" dirty="0">
                        <a:effectLst/>
                        <a:latin typeface="Calibri"/>
                        <a:ea typeface="新細明體"/>
                        <a:cs typeface="Times New Roman"/>
                      </a:endParaRPr>
                    </a:p>
                  </a:txBody>
                  <a:tcPr marL="68580" marR="68580" marT="0" marB="0"/>
                </a:tc>
                <a:tc>
                  <a:txBody>
                    <a:bodyPr/>
                    <a:lstStyle/>
                    <a:p>
                      <a:pPr>
                        <a:spcAft>
                          <a:spcPts val="0"/>
                        </a:spcAft>
                      </a:pPr>
                      <a:endParaRPr lang="zh-TW" sz="1200" kern="100" dirty="0">
                        <a:effectLst/>
                      </a:endParaRPr>
                    </a:p>
                    <a:p>
                      <a:pPr>
                        <a:spcAft>
                          <a:spcPts val="0"/>
                        </a:spcAft>
                      </a:pPr>
                      <a:r>
                        <a:rPr lang="ja-JP" altLang="en-US" sz="1200" kern="0" dirty="0">
                          <a:effectLst/>
                        </a:rPr>
                        <a:t>増加率</a:t>
                      </a:r>
                      <a:endParaRPr lang="zh-TW" sz="1200" kern="100" dirty="0">
                        <a:effectLst/>
                        <a:latin typeface="Calibri"/>
                        <a:ea typeface="新細明體"/>
                        <a:cs typeface="Times New Roman"/>
                      </a:endParaRPr>
                    </a:p>
                  </a:txBody>
                  <a:tcPr marL="68580" marR="68580" marT="0" marB="0"/>
                </a:tc>
                <a:tc>
                  <a:txBody>
                    <a:bodyPr/>
                    <a:lstStyle/>
                    <a:p>
                      <a:pPr>
                        <a:spcAft>
                          <a:spcPts val="0"/>
                        </a:spcAft>
                      </a:pPr>
                      <a:r>
                        <a:rPr lang="ja-JP" altLang="en-US" sz="1200" kern="100" dirty="0">
                          <a:effectLst/>
                          <a:latin typeface="Calibri"/>
                          <a:ea typeface="新細明體"/>
                          <a:cs typeface="Times New Roman"/>
                        </a:rPr>
                        <a:t>部分学位</a:t>
                      </a:r>
                      <a:endParaRPr lang="zh-TW" sz="1200" kern="100" dirty="0">
                        <a:effectLst/>
                        <a:latin typeface="Calibri"/>
                        <a:ea typeface="新細明體"/>
                        <a:cs typeface="Times New Roman"/>
                      </a:endParaRPr>
                    </a:p>
                  </a:txBody>
                  <a:tcPr marL="68580" marR="68580" marT="0" marB="0"/>
                </a:tc>
                <a:tc>
                  <a:txBody>
                    <a:bodyPr/>
                    <a:lstStyle/>
                    <a:p>
                      <a:pPr>
                        <a:spcAft>
                          <a:spcPts val="0"/>
                        </a:spcAft>
                      </a:pPr>
                      <a:endParaRPr lang="zh-TW" sz="1200" kern="100" dirty="0">
                        <a:effectLst/>
                      </a:endParaRPr>
                    </a:p>
                    <a:p>
                      <a:pPr>
                        <a:spcAft>
                          <a:spcPts val="0"/>
                        </a:spcAft>
                      </a:pPr>
                      <a:r>
                        <a:rPr lang="ja-JP" altLang="en-US" sz="1200" kern="0" dirty="0">
                          <a:effectLst/>
                        </a:rPr>
                        <a:t>増加率</a:t>
                      </a:r>
                      <a:endParaRPr lang="zh-TW" sz="1200" kern="100" dirty="0">
                        <a:effectLst/>
                        <a:latin typeface="Calibri"/>
                        <a:ea typeface="新細明體"/>
                        <a:cs typeface="Times New Roman"/>
                      </a:endParaRPr>
                    </a:p>
                  </a:txBody>
                  <a:tcPr marL="68580" marR="68580" marT="0" marB="0"/>
                </a:tc>
                <a:tc>
                  <a:txBody>
                    <a:bodyPr/>
                    <a:lstStyle/>
                    <a:p>
                      <a:pPr>
                        <a:spcAft>
                          <a:spcPts val="0"/>
                        </a:spcAft>
                      </a:pPr>
                      <a:r>
                        <a:rPr lang="ja-JP" altLang="en-US" sz="1200" kern="100" dirty="0">
                          <a:effectLst/>
                          <a:latin typeface="Calibri"/>
                          <a:ea typeface="新細明體"/>
                          <a:cs typeface="Times New Roman"/>
                        </a:rPr>
                        <a:t>学部</a:t>
                      </a:r>
                      <a:endParaRPr lang="zh-TW" sz="1200" kern="100" dirty="0">
                        <a:effectLst/>
                        <a:latin typeface="Calibri"/>
                        <a:ea typeface="新細明體"/>
                        <a:cs typeface="Times New Roman"/>
                      </a:endParaRPr>
                    </a:p>
                  </a:txBody>
                  <a:tcPr marL="68580" marR="68580" marT="0" marB="0"/>
                </a:tc>
                <a:tc>
                  <a:txBody>
                    <a:bodyPr/>
                    <a:lstStyle/>
                    <a:p>
                      <a:pPr>
                        <a:spcAft>
                          <a:spcPts val="0"/>
                        </a:spcAft>
                      </a:pPr>
                      <a:r>
                        <a:rPr lang="en-US" sz="1200" kern="0" dirty="0">
                          <a:effectLst/>
                        </a:rPr>
                        <a:t>%</a:t>
                      </a:r>
                      <a:endParaRPr lang="zh-TW" sz="1200" kern="100" dirty="0">
                        <a:effectLst/>
                      </a:endParaRPr>
                    </a:p>
                    <a:p>
                      <a:pPr>
                        <a:spcAft>
                          <a:spcPts val="0"/>
                        </a:spcAft>
                      </a:pPr>
                      <a:r>
                        <a:rPr lang="ja-JP" altLang="en-US" sz="1200" kern="0" dirty="0">
                          <a:effectLst/>
                        </a:rPr>
                        <a:t>増加率</a:t>
                      </a:r>
                      <a:endParaRPr lang="zh-TW" sz="1200" kern="100" dirty="0">
                        <a:effectLst/>
                        <a:latin typeface="Calibri"/>
                        <a:ea typeface="新細明體"/>
                        <a:cs typeface="Times New Roman"/>
                      </a:endParaRPr>
                    </a:p>
                  </a:txBody>
                  <a:tcPr marL="68580" marR="68580" marT="0" marB="0"/>
                </a:tc>
                <a:tc>
                  <a:txBody>
                    <a:bodyPr/>
                    <a:lstStyle/>
                    <a:p>
                      <a:pPr>
                        <a:spcAft>
                          <a:spcPts val="0"/>
                        </a:spcAft>
                      </a:pPr>
                      <a:r>
                        <a:rPr lang="ja-JP" altLang="en-US" sz="1200" kern="100" dirty="0">
                          <a:effectLst/>
                          <a:latin typeface="Calibri"/>
                          <a:ea typeface="新細明體"/>
                          <a:cs typeface="Times New Roman"/>
                        </a:rPr>
                        <a:t>大学院</a:t>
                      </a:r>
                      <a:endParaRPr lang="zh-TW" sz="1200" kern="100" dirty="0">
                        <a:effectLst/>
                        <a:latin typeface="Calibri"/>
                        <a:ea typeface="新細明體"/>
                        <a:cs typeface="Times New Roman"/>
                      </a:endParaRPr>
                    </a:p>
                  </a:txBody>
                  <a:tcPr marL="68580" marR="68580" marT="0" marB="0"/>
                </a:tc>
                <a:tc>
                  <a:txBody>
                    <a:bodyPr/>
                    <a:lstStyle/>
                    <a:p>
                      <a:pPr>
                        <a:spcAft>
                          <a:spcPts val="0"/>
                        </a:spcAft>
                      </a:pPr>
                      <a:endParaRPr lang="zh-TW" sz="1200" kern="100" dirty="0">
                        <a:effectLst/>
                      </a:endParaRPr>
                    </a:p>
                    <a:p>
                      <a:pPr>
                        <a:spcAft>
                          <a:spcPts val="0"/>
                        </a:spcAft>
                      </a:pPr>
                      <a:r>
                        <a:rPr lang="ja-JP" altLang="en-US" sz="1200" kern="0" dirty="0">
                          <a:effectLst/>
                        </a:rPr>
                        <a:t>増加率</a:t>
                      </a:r>
                      <a:endParaRPr lang="zh-TW" sz="12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0"/>
                  </a:ext>
                </a:extLst>
              </a:tr>
              <a:tr h="302820">
                <a:tc>
                  <a:txBody>
                    <a:bodyPr/>
                    <a:lstStyle/>
                    <a:p>
                      <a:pPr>
                        <a:spcAft>
                          <a:spcPts val="0"/>
                        </a:spcAft>
                      </a:pPr>
                      <a:r>
                        <a:rPr lang="ja-JP" altLang="en-US" sz="1200" kern="100" dirty="0">
                          <a:effectLst/>
                          <a:latin typeface="Calibri"/>
                          <a:ea typeface="新細明體"/>
                          <a:cs typeface="Times New Roman"/>
                        </a:rPr>
                        <a:t>年</a:t>
                      </a:r>
                      <a:endParaRPr lang="zh-TW" sz="1200" kern="100" dirty="0">
                        <a:effectLst/>
                        <a:latin typeface="Calibri"/>
                        <a:ea typeface="新細明體"/>
                        <a:cs typeface="Times New Roman"/>
                      </a:endParaRPr>
                    </a:p>
                  </a:txBody>
                  <a:tcPr marL="68580" marR="68580" marT="0" marB="0"/>
                </a:tc>
                <a:tc gridSpan="8">
                  <a:txBody>
                    <a:bodyPr/>
                    <a:lstStyle/>
                    <a:p>
                      <a:pPr>
                        <a:spcAft>
                          <a:spcPts val="0"/>
                        </a:spcAft>
                      </a:pPr>
                      <a:r>
                        <a:rPr lang="en-US" sz="1350" kern="0" dirty="0">
                          <a:effectLst/>
                        </a:rPr>
                        <a:t> </a:t>
                      </a:r>
                      <a:endParaRPr lang="zh-TW" sz="1200" kern="100" dirty="0">
                        <a:effectLst/>
                        <a:latin typeface="Calibri"/>
                        <a:ea typeface="新細明體"/>
                        <a:cs typeface="Times New Roman"/>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302820">
                <a:tc>
                  <a:txBody>
                    <a:bodyPr/>
                    <a:lstStyle/>
                    <a:p>
                      <a:pPr>
                        <a:spcAft>
                          <a:spcPts val="0"/>
                        </a:spcAft>
                      </a:pPr>
                      <a:r>
                        <a:rPr lang="en-US" sz="1350" kern="0" dirty="0">
                          <a:effectLst/>
                        </a:rPr>
                        <a:t>1999</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7</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 </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5</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 </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2</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 </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10</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 </a:t>
                      </a:r>
                      <a:endParaRPr lang="zh-TW" sz="1200" kern="100">
                        <a:effectLst/>
                        <a:latin typeface="Calibri"/>
                        <a:ea typeface="新細明體"/>
                        <a:cs typeface="Times New Roman"/>
                      </a:endParaRPr>
                    </a:p>
                  </a:txBody>
                  <a:tcPr marL="68580" marR="68580" marT="0" marB="0"/>
                </a:tc>
                <a:extLst>
                  <a:ext uri="{0D108BD9-81ED-4DB2-BD59-A6C34878D82A}">
                    <a16:rowId xmlns:a16="http://schemas.microsoft.com/office/drawing/2014/main" val="10002"/>
                  </a:ext>
                </a:extLst>
              </a:tr>
              <a:tr h="302820">
                <a:tc>
                  <a:txBody>
                    <a:bodyPr/>
                    <a:lstStyle/>
                    <a:p>
                      <a:pPr>
                        <a:spcAft>
                          <a:spcPts val="0"/>
                        </a:spcAft>
                      </a:pPr>
                      <a:r>
                        <a:rPr lang="en-US" sz="1350" kern="0" dirty="0">
                          <a:effectLst/>
                        </a:rPr>
                        <a:t>2003</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21</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200%</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16</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220%</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14</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600%</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23</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130%</a:t>
                      </a:r>
                      <a:endParaRPr lang="zh-TW" sz="1200" kern="100">
                        <a:effectLst/>
                        <a:latin typeface="Calibri"/>
                        <a:ea typeface="新細明體"/>
                        <a:cs typeface="Times New Roman"/>
                      </a:endParaRPr>
                    </a:p>
                  </a:txBody>
                  <a:tcPr marL="68580" marR="68580" marT="0" marB="0"/>
                </a:tc>
                <a:extLst>
                  <a:ext uri="{0D108BD9-81ED-4DB2-BD59-A6C34878D82A}">
                    <a16:rowId xmlns:a16="http://schemas.microsoft.com/office/drawing/2014/main" val="10003"/>
                  </a:ext>
                </a:extLst>
              </a:tr>
              <a:tr h="302820">
                <a:tc>
                  <a:txBody>
                    <a:bodyPr/>
                    <a:lstStyle/>
                    <a:p>
                      <a:pPr>
                        <a:spcAft>
                          <a:spcPts val="0"/>
                        </a:spcAft>
                      </a:pPr>
                      <a:r>
                        <a:rPr lang="en-US" sz="1350" kern="0" dirty="0">
                          <a:effectLst/>
                        </a:rPr>
                        <a:t>2008</a:t>
                      </a:r>
                      <a:endParaRPr lang="zh-TW" sz="1200" kern="100" dirty="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36</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71%</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30</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88%</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29</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107%</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37</a:t>
                      </a:r>
                      <a:endParaRPr lang="zh-TW" sz="1200" kern="100">
                        <a:effectLst/>
                        <a:latin typeface="Calibri"/>
                        <a:ea typeface="新細明體"/>
                        <a:cs typeface="Times New Roman"/>
                      </a:endParaRPr>
                    </a:p>
                  </a:txBody>
                  <a:tcPr marL="68580" marR="68580" marT="0" marB="0"/>
                </a:tc>
                <a:tc>
                  <a:txBody>
                    <a:bodyPr/>
                    <a:lstStyle/>
                    <a:p>
                      <a:pPr>
                        <a:spcAft>
                          <a:spcPts val="0"/>
                        </a:spcAft>
                      </a:pPr>
                      <a:r>
                        <a:rPr lang="en-US" sz="1350" kern="0" dirty="0">
                          <a:effectLst/>
                        </a:rPr>
                        <a:t>61%</a:t>
                      </a:r>
                      <a:endParaRPr lang="zh-TW" sz="1200" kern="100" dirty="0">
                        <a:effectLst/>
                        <a:latin typeface="Calibri"/>
                        <a:ea typeface="新細明體"/>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2" name="スライド番号プレースホルダー 1">
            <a:extLst>
              <a:ext uri="{FF2B5EF4-FFF2-40B4-BE49-F238E27FC236}">
                <a16:creationId xmlns:a16="http://schemas.microsoft.com/office/drawing/2014/main" id="{8C016C8B-D900-4D03-AC53-90F68A965293}"/>
              </a:ext>
            </a:extLst>
          </p:cNvPr>
          <p:cNvSpPr>
            <a:spLocks noGrp="1"/>
          </p:cNvSpPr>
          <p:nvPr>
            <p:ph type="sldNum" sz="quarter" idx="12"/>
          </p:nvPr>
        </p:nvSpPr>
        <p:spPr/>
        <p:txBody>
          <a:bodyPr/>
          <a:lstStyle/>
          <a:p>
            <a:fld id="{E62D279B-1E28-47A9-A443-96B2A24352B0}" type="slidenum">
              <a:rPr lang="zh-TW" altLang="en-US" smtClean="0"/>
              <a:t>9</a:t>
            </a:fld>
            <a:endParaRPr lang="zh-TW" altLang="en-US"/>
          </a:p>
        </p:txBody>
      </p:sp>
    </p:spTree>
    <p:extLst>
      <p:ext uri="{BB962C8B-B14F-4D97-AF65-F5344CB8AC3E}">
        <p14:creationId xmlns:p14="http://schemas.microsoft.com/office/powerpoint/2010/main" val="891189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透視圖">
  <a:themeElements>
    <a:clrScheme name="透視圖">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視圖">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1664</TotalTime>
  <Words>1168</Words>
  <Application>Microsoft Office PowerPoint</Application>
  <PresentationFormat>画面に合わせる (4:3)</PresentationFormat>
  <Paragraphs>286</Paragraphs>
  <Slides>25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微軟正黑體</vt:lpstr>
      <vt:lpstr>ＭＳ Ｐゴシック</vt:lpstr>
      <vt:lpstr>新細明體</vt:lpstr>
      <vt:lpstr>游ゴシック</vt:lpstr>
      <vt:lpstr>Arial</vt:lpstr>
      <vt:lpstr>Calibri</vt:lpstr>
      <vt:lpstr>Cambria Math</vt:lpstr>
      <vt:lpstr>Times New Roman</vt:lpstr>
      <vt:lpstr>Wingdings</vt:lpstr>
      <vt:lpstr>透視圖</vt:lpstr>
      <vt:lpstr>台湾の障害学  ‐問題と課題</vt:lpstr>
      <vt:lpstr>概要</vt:lpstr>
      <vt:lpstr>障害学?</vt:lpstr>
      <vt:lpstr>定義</vt:lpstr>
      <vt:lpstr>障害学の組織化</vt:lpstr>
      <vt:lpstr>PowerPoint プレゼンテーション</vt:lpstr>
      <vt:lpstr>PowerPoint プレゼンテーション</vt:lpstr>
      <vt:lpstr>障害学の発展</vt:lpstr>
      <vt:lpstr>表 (全地域における1999 -2008の DS の発展)</vt:lpstr>
      <vt:lpstr>台湾の障害学</vt:lpstr>
      <vt:lpstr>小史: 台湾における障害者権利運動 1980-2006</vt:lpstr>
      <vt:lpstr>台湾の障害者権利運動</vt:lpstr>
      <vt:lpstr>主要な立法</vt:lpstr>
      <vt:lpstr>台湾への社会モデルの導入</vt:lpstr>
      <vt:lpstr>雑誌と書籍</vt:lpstr>
      <vt:lpstr>Translations of “Disability”</vt:lpstr>
      <vt:lpstr>台湾障害学会 </vt:lpstr>
      <vt:lpstr>知見</vt:lpstr>
      <vt:lpstr>台湾における盲人のための「特殊」教育</vt:lpstr>
      <vt:lpstr>慈善から権利へ?</vt:lpstr>
      <vt:lpstr>ICFの現地化（ローカライゼーション）</vt:lpstr>
      <vt:lpstr>課題</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台灣障礙研究的全球在地化與未來發展的挑戰</dc:title>
  <dc:creator>user</dc:creator>
  <cp:lastModifiedBy>長瀬 修</cp:lastModifiedBy>
  <cp:revision>108</cp:revision>
  <dcterms:created xsi:type="dcterms:W3CDTF">2017-09-20T08:43:35Z</dcterms:created>
  <dcterms:modified xsi:type="dcterms:W3CDTF">2018-11-14T12:34:39Z</dcterms:modified>
</cp:coreProperties>
</file>